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73" r:id="rId7"/>
    <p:sldId id="266" r:id="rId8"/>
    <p:sldId id="279" r:id="rId9"/>
    <p:sldId id="263" r:id="rId10"/>
    <p:sldId id="259" r:id="rId11"/>
    <p:sldId id="260" r:id="rId12"/>
    <p:sldId id="280" r:id="rId13"/>
    <p:sldId id="265" r:id="rId14"/>
    <p:sldId id="267" r:id="rId15"/>
    <p:sldId id="268" r:id="rId16"/>
    <p:sldId id="269" r:id="rId17"/>
    <p:sldId id="270" r:id="rId18"/>
    <p:sldId id="271" r:id="rId19"/>
    <p:sldId id="272" r:id="rId20"/>
    <p:sldId id="274" r:id="rId21"/>
    <p:sldId id="275" r:id="rId22"/>
    <p:sldId id="277" r:id="rId23"/>
    <p:sldId id="276" r:id="rId24"/>
    <p:sldId id="278"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7BD592-055D-D810-1B28-7A7A2CA9248F}" v="187" dt="2020-11-19T12:26:47.080"/>
    <p1510:client id="{18B75E03-C8F0-7F36-EB0E-1B5D11473608}" v="135" dt="2020-11-21T07:02:31.059"/>
    <p1510:client id="{3E498E57-2016-58DA-F19D-9E96EDA6E33D}" v="69" dt="2020-11-20T17:29:21.562"/>
    <p1510:client id="{3E8F9A0C-33A2-ABA8-4468-5FF8A4D85ED5}" v="210" dt="2020-12-06T10:19:07.245"/>
    <p1510:client id="{5693AB63-21E8-B62D-9980-C54D9DA327B2}" v="8" dt="2020-11-20T17:00:43.436"/>
    <p1510:client id="{71852C39-EC1D-7B31-292A-A0CC8B2842B2}" v="1172" dt="2020-11-20T10:26:27.521"/>
    <p1510:client id="{84B2DB55-A323-7D38-D0A6-B82E411C4833}" v="81" dt="2020-11-19T11:46:36.354"/>
    <p1510:client id="{CDC45747-AA93-F1A7-E552-4EC17EAC074F}" v="431" dt="2020-11-20T13:59:57.829"/>
    <p1510:client id="{DA95AA72-D1F9-AA93-1453-3E6059100B14}" v="74" dt="2020-11-10T10:49:37.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hoto, text, posing, bunch&#10;&#10;Description automatically generated">
            <a:extLst>
              <a:ext uri="{FF2B5EF4-FFF2-40B4-BE49-F238E27FC236}">
                <a16:creationId xmlns:a16="http://schemas.microsoft.com/office/drawing/2014/main" id="{03DB50AD-011F-48F1-9993-1955A2FC578C}"/>
              </a:ext>
            </a:extLst>
          </p:cNvPr>
          <p:cNvPicPr>
            <a:picLocks noChangeAspect="1"/>
          </p:cNvPicPr>
          <p:nvPr/>
        </p:nvPicPr>
        <p:blipFill rotWithShape="1">
          <a:blip r:embed="rId2"/>
          <a:srcRect l="28122" t="5129" r="4425" b="1"/>
          <a:stretch/>
        </p:blipFill>
        <p:spPr>
          <a:xfrm>
            <a:off x="20" y="10"/>
            <a:ext cx="8668492" cy="6857990"/>
          </a:xfrm>
          <a:prstGeom prst="rect">
            <a:avLst/>
          </a:prstGeom>
        </p:spPr>
      </p:pic>
      <p:sp>
        <p:nvSpPr>
          <p:cNvPr id="20" name="Rectangle 1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848600" y="1122363"/>
            <a:ext cx="4023360" cy="3204134"/>
          </a:xfrm>
        </p:spPr>
        <p:txBody>
          <a:bodyPr anchor="b">
            <a:normAutofit/>
          </a:bodyPr>
          <a:lstStyle/>
          <a:p>
            <a:pPr algn="l"/>
            <a:r>
              <a:rPr lang="en-US" sz="4800" dirty="0">
                <a:cs typeface="Calibri Light"/>
              </a:rPr>
              <a:t>MACHINE LEARNING PROJECT</a:t>
            </a:r>
            <a:endParaRPr lang="en-US" sz="4800" dirty="0"/>
          </a:p>
        </p:txBody>
      </p:sp>
      <p:sp>
        <p:nvSpPr>
          <p:cNvPr id="3" name="Subtitle 2"/>
          <p:cNvSpPr>
            <a:spLocks noGrp="1"/>
          </p:cNvSpPr>
          <p:nvPr>
            <p:ph type="subTitle" idx="1"/>
          </p:nvPr>
        </p:nvSpPr>
        <p:spPr>
          <a:xfrm>
            <a:off x="7848600" y="4872922"/>
            <a:ext cx="4023360" cy="1208141"/>
          </a:xfrm>
        </p:spPr>
        <p:txBody>
          <a:bodyPr vert="horz" lIns="91440" tIns="45720" rIns="91440" bIns="45720" rtlCol="0">
            <a:noAutofit/>
          </a:bodyPr>
          <a:lstStyle/>
          <a:p>
            <a:pPr algn="l"/>
            <a:r>
              <a:rPr lang="en-US" sz="2800" dirty="0">
                <a:cs typeface="Calibri"/>
              </a:rPr>
              <a:t>MOVIE RECOMMENDATION SYSTEM</a:t>
            </a:r>
            <a:endParaRPr lang="en-US" sz="2000"/>
          </a:p>
          <a:p>
            <a:pPr algn="l"/>
            <a:endParaRPr lang="en-US" sz="2000">
              <a:cs typeface="Calibri"/>
            </a:endParaRPr>
          </a:p>
          <a:p>
            <a:pPr algn="l"/>
            <a:endParaRPr lang="en-US" sz="2000">
              <a:cs typeface="Calibri"/>
            </a:endParaRPr>
          </a:p>
        </p:txBody>
      </p:sp>
      <p:sp>
        <p:nvSpPr>
          <p:cNvPr id="22"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 text&#10;&#10;Description automatically generated">
            <a:extLst>
              <a:ext uri="{FF2B5EF4-FFF2-40B4-BE49-F238E27FC236}">
                <a16:creationId xmlns:a16="http://schemas.microsoft.com/office/drawing/2014/main" id="{00B23CC9-B050-405B-80BC-6452658B730D}"/>
              </a:ext>
            </a:extLst>
          </p:cNvPr>
          <p:cNvPicPr>
            <a:picLocks noChangeAspect="1"/>
          </p:cNvPicPr>
          <p:nvPr/>
        </p:nvPicPr>
        <p:blipFill rotWithShape="1">
          <a:blip r:embed="rId2"/>
          <a:srcRect l="9091" t="14796" b="8595"/>
          <a:stretch/>
        </p:blipFill>
        <p:spPr>
          <a:xfrm>
            <a:off x="20" y="10"/>
            <a:ext cx="12191980" cy="6857990"/>
          </a:xfrm>
          <a:prstGeom prst="rect">
            <a:avLst/>
          </a:prstGeom>
        </p:spPr>
      </p:pic>
      <p:sp>
        <p:nvSpPr>
          <p:cNvPr id="20" name="Freeform: Shape 19">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AAEC3D-4C28-407F-A74B-AE7B0D0F05E2}"/>
              </a:ext>
            </a:extLst>
          </p:cNvPr>
          <p:cNvSpPr>
            <a:spLocks noGrp="1"/>
          </p:cNvSpPr>
          <p:nvPr>
            <p:ph type="title"/>
          </p:nvPr>
        </p:nvSpPr>
        <p:spPr>
          <a:xfrm>
            <a:off x="7851031" y="632990"/>
            <a:ext cx="4062643" cy="1043409"/>
          </a:xfrm>
        </p:spPr>
        <p:txBody>
          <a:bodyPr>
            <a:normAutofit/>
          </a:bodyPr>
          <a:lstStyle/>
          <a:p>
            <a:r>
              <a:rPr lang="en-US" sz="3300">
                <a:cs typeface="Calibri Light"/>
              </a:rPr>
              <a:t>DATASET DESCRIPTION</a:t>
            </a:r>
            <a:endParaRPr lang="en-US" sz="3300"/>
          </a:p>
        </p:txBody>
      </p:sp>
      <p:sp>
        <p:nvSpPr>
          <p:cNvPr id="3" name="Content Placeholder 2">
            <a:extLst>
              <a:ext uri="{FF2B5EF4-FFF2-40B4-BE49-F238E27FC236}">
                <a16:creationId xmlns:a16="http://schemas.microsoft.com/office/drawing/2014/main" id="{53696B7C-27B6-46F8-B669-CC3CE2850BD3}"/>
              </a:ext>
            </a:extLst>
          </p:cNvPr>
          <p:cNvSpPr>
            <a:spLocks noGrp="1"/>
          </p:cNvSpPr>
          <p:nvPr>
            <p:ph idx="1"/>
          </p:nvPr>
        </p:nvSpPr>
        <p:spPr>
          <a:xfrm>
            <a:off x="7621031" y="1774372"/>
            <a:ext cx="4062642" cy="2754086"/>
          </a:xfrm>
        </p:spPr>
        <p:txBody>
          <a:bodyPr vert="horz" lIns="91440" tIns="45720" rIns="91440" bIns="45720" rtlCol="0" anchor="t">
            <a:normAutofit/>
          </a:bodyPr>
          <a:lstStyle/>
          <a:p>
            <a:endParaRPr lang="en-US" sz="1800">
              <a:cs typeface="Calibri"/>
            </a:endParaRPr>
          </a:p>
          <a:p>
            <a:r>
              <a:rPr lang="en-US" sz="1800">
                <a:cs typeface="Calibri"/>
              </a:rPr>
              <a:t>movies.csv</a:t>
            </a:r>
          </a:p>
          <a:p>
            <a:r>
              <a:rPr lang="en-US" sz="1800">
                <a:cs typeface="Calibri"/>
              </a:rPr>
              <a:t>ratings</a:t>
            </a:r>
            <a:r>
              <a:rPr lang="en-US" sz="1800">
                <a:ea typeface="+mn-lt"/>
                <a:cs typeface="+mn-lt"/>
              </a:rPr>
              <a:t>.csv</a:t>
            </a:r>
          </a:p>
          <a:p>
            <a:r>
              <a:rPr lang="en-US" sz="1800">
                <a:ea typeface="+mn-lt"/>
                <a:cs typeface="+mn-lt"/>
              </a:rPr>
              <a:t>ratings_small.csv</a:t>
            </a:r>
          </a:p>
          <a:p>
            <a:r>
              <a:rPr lang="en-US" sz="1800">
                <a:cs typeface="Calibri"/>
              </a:rPr>
              <a:t>movies_small.csv</a:t>
            </a:r>
          </a:p>
          <a:p>
            <a:endParaRPr lang="en-US" sz="1800">
              <a:cs typeface="Calibri"/>
            </a:endParaRPr>
          </a:p>
          <a:p>
            <a:endParaRPr lang="en-US" sz="1800">
              <a:cs typeface="Calibri"/>
            </a:endParaRPr>
          </a:p>
          <a:p>
            <a:endParaRPr lang="en-US" sz="1800">
              <a:cs typeface="Calibri"/>
            </a:endParaRPr>
          </a:p>
          <a:p>
            <a:endParaRPr lang="en-US" sz="1800">
              <a:cs typeface="Calibri"/>
            </a:endParaRPr>
          </a:p>
        </p:txBody>
      </p:sp>
    </p:spTree>
    <p:extLst>
      <p:ext uri="{BB962C8B-B14F-4D97-AF65-F5344CB8AC3E}">
        <p14:creationId xmlns:p14="http://schemas.microsoft.com/office/powerpoint/2010/main" val="3632985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3F7591-42A0-4117-88E4-C6CC835AD5B7}"/>
              </a:ext>
            </a:extLst>
          </p:cNvPr>
          <p:cNvSpPr>
            <a:spLocks noGrp="1"/>
          </p:cNvSpPr>
          <p:nvPr>
            <p:ph type="title"/>
          </p:nvPr>
        </p:nvSpPr>
        <p:spPr>
          <a:xfrm>
            <a:off x="6094105" y="802955"/>
            <a:ext cx="4977976" cy="1454051"/>
          </a:xfrm>
        </p:spPr>
        <p:txBody>
          <a:bodyPr>
            <a:normAutofit/>
          </a:bodyPr>
          <a:lstStyle/>
          <a:p>
            <a:r>
              <a:rPr lang="en-US">
                <a:solidFill>
                  <a:srgbClr val="000000"/>
                </a:solidFill>
                <a:cs typeface="Calibri Light"/>
              </a:rPr>
              <a:t>DETAILS ABOUT DATASET</a:t>
            </a:r>
            <a:endParaRPr lang="en-US">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tabase">
            <a:extLst>
              <a:ext uri="{FF2B5EF4-FFF2-40B4-BE49-F238E27FC236}">
                <a16:creationId xmlns:a16="http://schemas.microsoft.com/office/drawing/2014/main" id="{E387FBE4-DAA3-4839-9B25-A1BEBE8E9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9222ACFF-CEAC-4F64-9617-78C5FBE54A5F}"/>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2000">
                <a:solidFill>
                  <a:srgbClr val="000000"/>
                </a:solidFill>
                <a:ea typeface="+mn-lt"/>
                <a:cs typeface="+mn-lt"/>
              </a:rPr>
              <a:t>We have used MovieLens dataset in order to build a movie recommendation engine. Types of dataset:-</a:t>
            </a:r>
            <a:endParaRPr lang="en-US" sz="2000">
              <a:solidFill>
                <a:srgbClr val="000000"/>
              </a:solidFill>
              <a:cs typeface="Calibri" panose="020F0502020204030204"/>
            </a:endParaRPr>
          </a:p>
          <a:p>
            <a:r>
              <a:rPr lang="en-US" sz="2000">
                <a:solidFill>
                  <a:srgbClr val="000000"/>
                </a:solidFill>
                <a:ea typeface="+mn-lt"/>
                <a:cs typeface="+mn-lt"/>
              </a:rPr>
              <a:t>The full dataset: This dataset consists of 26,000,000 ratings and 750,000 tag applications applied to 45,000 movies by 270,000 users. Includes tag genome data with 12 million relevance scores across 1,100 tags.</a:t>
            </a:r>
            <a:endParaRPr lang="en-US" sz="2000">
              <a:solidFill>
                <a:srgbClr val="000000"/>
              </a:solidFill>
            </a:endParaRPr>
          </a:p>
          <a:p>
            <a:r>
              <a:rPr lang="en-US" sz="2000">
                <a:solidFill>
                  <a:srgbClr val="000000"/>
                </a:solidFill>
                <a:ea typeface="+mn-lt"/>
                <a:cs typeface="+mn-lt"/>
              </a:rPr>
              <a:t>The small dataset: This dataset comprises of 100,000 ratings and 1,300 tag applications applied to 9,000 movies by 700 users.</a:t>
            </a:r>
            <a:endParaRPr lang="en-US" sz="2000">
              <a:solidFill>
                <a:srgbClr val="000000"/>
              </a:solidFill>
            </a:endParaRPr>
          </a:p>
          <a:p>
            <a:endParaRPr lang="en-US" sz="2000">
              <a:solidFill>
                <a:srgbClr val="000000"/>
              </a:solidFill>
              <a:cs typeface="Calibri"/>
            </a:endParaRPr>
          </a:p>
          <a:p>
            <a:endParaRPr lang="en-US" sz="2000">
              <a:solidFill>
                <a:srgbClr val="000000"/>
              </a:solidFill>
              <a:cs typeface="Calibri"/>
            </a:endParaRPr>
          </a:p>
        </p:txBody>
      </p:sp>
    </p:spTree>
    <p:extLst>
      <p:ext uri="{BB962C8B-B14F-4D97-AF65-F5344CB8AC3E}">
        <p14:creationId xmlns:p14="http://schemas.microsoft.com/office/powerpoint/2010/main" val="1485572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B4E38-D9C4-447A-AAE3-DD255EFA943E}"/>
              </a:ext>
            </a:extLst>
          </p:cNvPr>
          <p:cNvSpPr>
            <a:spLocks noGrp="1"/>
          </p:cNvSpPr>
          <p:nvPr>
            <p:ph type="title"/>
          </p:nvPr>
        </p:nvSpPr>
        <p:spPr>
          <a:xfrm>
            <a:off x="1197864" y="891539"/>
            <a:ext cx="4898135" cy="1346693"/>
          </a:xfrm>
        </p:spPr>
        <p:txBody>
          <a:bodyPr>
            <a:normAutofit/>
          </a:bodyPr>
          <a:lstStyle/>
          <a:p>
            <a:r>
              <a:rPr lang="en-US" sz="4000">
                <a:cs typeface="Calibri Light"/>
              </a:rPr>
              <a:t>MATRIX EXPLANATION</a:t>
            </a:r>
          </a:p>
        </p:txBody>
      </p:sp>
      <p:sp>
        <p:nvSpPr>
          <p:cNvPr id="11" name="Rectangle 10">
            <a:extLst>
              <a:ext uri="{FF2B5EF4-FFF2-40B4-BE49-F238E27FC236}">
                <a16:creationId xmlns:a16="http://schemas.microsoft.com/office/drawing/2014/main" id="{E64FA8EC-281F-4A47-AF2E-9F85F2AAB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FFAE6C-FD71-43E9-923C-80D98EBA620E}"/>
              </a:ext>
            </a:extLst>
          </p:cNvPr>
          <p:cNvSpPr>
            <a:spLocks noGrp="1"/>
          </p:cNvSpPr>
          <p:nvPr>
            <p:ph idx="1"/>
          </p:nvPr>
        </p:nvSpPr>
        <p:spPr>
          <a:xfrm>
            <a:off x="1197864" y="2399100"/>
            <a:ext cx="4878978" cy="3645084"/>
          </a:xfrm>
        </p:spPr>
        <p:txBody>
          <a:bodyPr vert="horz" lIns="91440" tIns="45720" rIns="91440" bIns="45720" rtlCol="0">
            <a:normAutofit/>
          </a:bodyPr>
          <a:lstStyle/>
          <a:p>
            <a:r>
              <a:rPr lang="en-US" sz="1600">
                <a:ea typeface="+mn-lt"/>
                <a:cs typeface="+mn-lt"/>
              </a:rPr>
              <a:t>To experiment with recommendation algorithms, you’ll need data that contains a </a:t>
            </a:r>
            <a:r>
              <a:rPr lang="en-US" sz="1600" b="1">
                <a:ea typeface="+mn-lt"/>
                <a:cs typeface="+mn-lt"/>
              </a:rPr>
              <a:t>set of items</a:t>
            </a:r>
            <a:r>
              <a:rPr lang="en-US" sz="1600">
                <a:ea typeface="+mn-lt"/>
                <a:cs typeface="+mn-lt"/>
              </a:rPr>
              <a:t> and a </a:t>
            </a:r>
            <a:r>
              <a:rPr lang="en-US" sz="1600" b="1">
                <a:ea typeface="+mn-lt"/>
                <a:cs typeface="+mn-lt"/>
              </a:rPr>
              <a:t>set of users</a:t>
            </a:r>
            <a:r>
              <a:rPr lang="en-US" sz="1600">
                <a:ea typeface="+mn-lt"/>
                <a:cs typeface="+mn-lt"/>
              </a:rPr>
              <a:t> who have reacted to some of the items.</a:t>
            </a:r>
            <a:endParaRPr lang="en-US" sz="1600">
              <a:cs typeface="Calibri" panose="020F0502020204030204"/>
            </a:endParaRPr>
          </a:p>
          <a:p>
            <a:r>
              <a:rPr lang="en-US" sz="1600">
                <a:ea typeface="+mn-lt"/>
                <a:cs typeface="+mn-lt"/>
              </a:rPr>
              <a:t>The reaction can be </a:t>
            </a:r>
            <a:r>
              <a:rPr lang="en-US" sz="1600" b="1">
                <a:ea typeface="+mn-lt"/>
                <a:cs typeface="+mn-lt"/>
              </a:rPr>
              <a:t>explicit</a:t>
            </a:r>
            <a:r>
              <a:rPr lang="en-US" sz="1600">
                <a:ea typeface="+mn-lt"/>
                <a:cs typeface="+mn-lt"/>
              </a:rPr>
              <a:t> (rating on a scale of 1 to 5, likes or dislikes) or </a:t>
            </a:r>
            <a:r>
              <a:rPr lang="en-US" sz="1600" b="1">
                <a:ea typeface="+mn-lt"/>
                <a:cs typeface="+mn-lt"/>
              </a:rPr>
              <a:t>implicit</a:t>
            </a:r>
            <a:r>
              <a:rPr lang="en-US" sz="1600">
                <a:ea typeface="+mn-lt"/>
                <a:cs typeface="+mn-lt"/>
              </a:rPr>
              <a:t> (viewing an item, adding it to a wish list, the time spent on an article).</a:t>
            </a:r>
            <a:endParaRPr lang="en-US" sz="1600">
              <a:cs typeface="Calibri"/>
            </a:endParaRPr>
          </a:p>
          <a:p>
            <a:r>
              <a:rPr lang="en-US" sz="1600">
                <a:ea typeface="+mn-lt"/>
                <a:cs typeface="+mn-lt"/>
              </a:rPr>
              <a:t>While working with such data, you’ll mostly see it in the form of a </a:t>
            </a:r>
            <a:r>
              <a:rPr lang="en-US" sz="1600" b="1">
                <a:ea typeface="+mn-lt"/>
                <a:cs typeface="+mn-lt"/>
              </a:rPr>
              <a:t>matrix</a:t>
            </a:r>
            <a:r>
              <a:rPr lang="en-US" sz="1600">
                <a:ea typeface="+mn-lt"/>
                <a:cs typeface="+mn-lt"/>
              </a:rPr>
              <a:t> consisting of the reactions given by a set of users to some items from a set of items. Each row would contain the ratings given by a user, and each column would contain the ratings received by an item. A matrix with five users and five items could look like this:</a:t>
            </a:r>
            <a:endParaRPr lang="en-US" sz="1600"/>
          </a:p>
          <a:p>
            <a:endParaRPr lang="en-US" sz="1600">
              <a:cs typeface="Calibri"/>
            </a:endParaRPr>
          </a:p>
          <a:p>
            <a:endParaRPr lang="en-US" sz="1600">
              <a:cs typeface="Calibri"/>
            </a:endParaRPr>
          </a:p>
        </p:txBody>
      </p:sp>
      <p:pic>
        <p:nvPicPr>
          <p:cNvPr id="4" name="Picture 4" descr="Calendar&#10;&#10;Description automatically generated">
            <a:extLst>
              <a:ext uri="{FF2B5EF4-FFF2-40B4-BE49-F238E27FC236}">
                <a16:creationId xmlns:a16="http://schemas.microsoft.com/office/drawing/2014/main" id="{644BF388-E846-4F70-AB65-4CF0F56915A5}"/>
              </a:ext>
            </a:extLst>
          </p:cNvPr>
          <p:cNvPicPr>
            <a:picLocks noChangeAspect="1"/>
          </p:cNvPicPr>
          <p:nvPr/>
        </p:nvPicPr>
        <p:blipFill rotWithShape="1">
          <a:blip r:embed="rId2"/>
          <a:srcRect r="190" b="2"/>
          <a:stretch/>
        </p:blipFill>
        <p:spPr>
          <a:xfrm>
            <a:off x="6552330" y="891540"/>
            <a:ext cx="5639670"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69960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72361-B755-4766-9E7F-5B90F84BFF13}"/>
              </a:ext>
            </a:extLst>
          </p:cNvPr>
          <p:cNvSpPr>
            <a:spLocks noGrp="1"/>
          </p:cNvSpPr>
          <p:nvPr>
            <p:ph type="title"/>
          </p:nvPr>
        </p:nvSpPr>
        <p:spPr>
          <a:xfrm>
            <a:off x="686834" y="1153572"/>
            <a:ext cx="3200400" cy="4461163"/>
          </a:xfrm>
        </p:spPr>
        <p:txBody>
          <a:bodyPr>
            <a:normAutofit/>
          </a:bodyPr>
          <a:lstStyle/>
          <a:p>
            <a:r>
              <a:rPr lang="en-US" sz="4100">
                <a:solidFill>
                  <a:srgbClr val="FFFFFF"/>
                </a:solidFill>
                <a:cs typeface="Calibri Light"/>
              </a:rPr>
              <a:t>DATA EXPLORATION</a:t>
            </a:r>
            <a:endParaRPr lang="en-US"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DA8381A-CA2E-4E48-BFAA-7CB3110F0D29}"/>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dirty="0">
                <a:ea typeface="+mn-lt"/>
                <a:cs typeface="+mn-lt"/>
              </a:rPr>
              <a:t>Data exploration is the first step in data analysis and typically involves summarizing the main characteristics of a data set, including its size, accuracy, initial patterns in the data and other attributes.</a:t>
            </a:r>
          </a:p>
          <a:p>
            <a:endParaRPr lang="en-US" sz="2400">
              <a:cs typeface="Calibri"/>
            </a:endParaRPr>
          </a:p>
          <a:p>
            <a:r>
              <a:rPr lang="en-US" sz="2400" dirty="0">
                <a:ea typeface="+mn-lt"/>
                <a:cs typeface="+mn-lt"/>
              </a:rPr>
              <a:t>Before it can conduct analysis on data collected by multiple data sources and stored in data warehouses, an organization must know how many cases are in a data set, what variables are included, how many missing values there are and what general hypotheses the data is likely to support. An initial exploration of the data set can help answer these questions by familiarizing analysts with the data with which they are working.</a:t>
            </a:r>
          </a:p>
        </p:txBody>
      </p:sp>
    </p:spTree>
    <p:extLst>
      <p:ext uri="{BB962C8B-B14F-4D97-AF65-F5344CB8AC3E}">
        <p14:creationId xmlns:p14="http://schemas.microsoft.com/office/powerpoint/2010/main" val="120223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904FA-4CAE-4BE8-96C7-166290BD5BBC}"/>
              </a:ext>
            </a:extLst>
          </p:cNvPr>
          <p:cNvSpPr>
            <a:spLocks noGrp="1"/>
          </p:cNvSpPr>
          <p:nvPr>
            <p:ph type="title"/>
          </p:nvPr>
        </p:nvSpPr>
        <p:spPr>
          <a:xfrm>
            <a:off x="589560" y="856180"/>
            <a:ext cx="4560584" cy="1128068"/>
          </a:xfrm>
        </p:spPr>
        <p:txBody>
          <a:bodyPr anchor="ctr">
            <a:normAutofit/>
          </a:bodyPr>
          <a:lstStyle/>
          <a:p>
            <a:r>
              <a:rPr lang="en-US" sz="4000">
                <a:cs typeface="Calibri Light"/>
              </a:rPr>
              <a:t>RELATED WORK</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64ECDB-4803-42A5-B6B6-00699AEE479F}"/>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dirty="0">
                <a:cs typeface="Calibri"/>
              </a:rPr>
              <a:t>After reading the datasets(movies.csv and ratings.csv) we found out the total number of rows and columns present in it and then we got the top five rows of both the datasets.</a:t>
            </a:r>
          </a:p>
          <a:p>
            <a:endParaRPr lang="en-US" sz="2000">
              <a:cs typeface="Calibri"/>
            </a:endParaRPr>
          </a:p>
          <a:p>
            <a:endParaRPr lang="en-US" sz="2000">
              <a:cs typeface="Calibri"/>
            </a:endParaRPr>
          </a:p>
          <a:p>
            <a:endParaRPr lang="en-US" sz="20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B00BB0B-21BB-4912-8FBE-0670C4EDE41A}"/>
              </a:ext>
            </a:extLst>
          </p:cNvPr>
          <p:cNvPicPr>
            <a:picLocks noChangeAspect="1"/>
          </p:cNvPicPr>
          <p:nvPr/>
        </p:nvPicPr>
        <p:blipFill rotWithShape="1">
          <a:blip r:embed="rId2"/>
          <a:srcRect l="1761" r="38666" b="2"/>
          <a:stretch/>
        </p:blipFill>
        <p:spPr>
          <a:xfrm>
            <a:off x="5977788" y="799352"/>
            <a:ext cx="5425410" cy="5259296"/>
          </a:xfrm>
          <a:prstGeom prst="rect">
            <a:avLst/>
          </a:prstGeom>
        </p:spPr>
      </p:pic>
    </p:spTree>
    <p:extLst>
      <p:ext uri="{BB962C8B-B14F-4D97-AF65-F5344CB8AC3E}">
        <p14:creationId xmlns:p14="http://schemas.microsoft.com/office/powerpoint/2010/main" val="1025178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652FD-354B-47B2-8893-0019BF4BDA66}"/>
              </a:ext>
            </a:extLst>
          </p:cNvPr>
          <p:cNvSpPr>
            <a:spLocks noGrp="1"/>
          </p:cNvSpPr>
          <p:nvPr>
            <p:ph type="title"/>
          </p:nvPr>
        </p:nvSpPr>
        <p:spPr>
          <a:xfrm>
            <a:off x="950976" y="700186"/>
            <a:ext cx="5374494" cy="1188720"/>
          </a:xfrm>
        </p:spPr>
        <p:txBody>
          <a:bodyPr anchor="ctr">
            <a:normAutofit/>
          </a:bodyPr>
          <a:lstStyle/>
          <a:p>
            <a:r>
              <a:rPr lang="en-US">
                <a:solidFill>
                  <a:schemeClr val="bg1"/>
                </a:solidFill>
                <a:cs typeface="Calibri Light"/>
              </a:rPr>
              <a:t>DATA EXPLORATION</a:t>
            </a:r>
            <a:endParaRPr lang="en-US" dirty="0">
              <a:solidFill>
                <a:schemeClr val="bg1"/>
              </a:solidFill>
              <a:cs typeface="Calibri Light"/>
            </a:endParaRPr>
          </a:p>
        </p:txBody>
      </p:sp>
      <p:sp>
        <p:nvSpPr>
          <p:cNvPr id="3" name="Content Placeholder 2">
            <a:extLst>
              <a:ext uri="{FF2B5EF4-FFF2-40B4-BE49-F238E27FC236}">
                <a16:creationId xmlns:a16="http://schemas.microsoft.com/office/drawing/2014/main" id="{45F51CFC-9E8B-473A-9C31-2F96D5985E5D}"/>
              </a:ext>
            </a:extLst>
          </p:cNvPr>
          <p:cNvSpPr>
            <a:spLocks noGrp="1"/>
          </p:cNvSpPr>
          <p:nvPr>
            <p:ph idx="1"/>
          </p:nvPr>
        </p:nvSpPr>
        <p:spPr>
          <a:xfrm>
            <a:off x="950976" y="2066544"/>
            <a:ext cx="5374494" cy="3788346"/>
          </a:xfrm>
        </p:spPr>
        <p:txBody>
          <a:bodyPr vert="horz" lIns="91440" tIns="45720" rIns="91440" bIns="45720" rtlCol="0" anchor="t">
            <a:normAutofit/>
          </a:bodyPr>
          <a:lstStyle/>
          <a:p>
            <a:endParaRPr lang="en-US" sz="2200" dirty="0">
              <a:solidFill>
                <a:schemeClr val="bg1"/>
              </a:solidFill>
              <a:cs typeface="Calibri"/>
            </a:endParaRPr>
          </a:p>
          <a:p>
            <a:endParaRPr lang="en-US" sz="2200">
              <a:solidFill>
                <a:schemeClr val="bg1"/>
              </a:solidFill>
              <a:cs typeface="Calibri"/>
            </a:endParaRPr>
          </a:p>
          <a:p>
            <a:endParaRPr lang="en-US" sz="2200">
              <a:solidFill>
                <a:schemeClr val="bg1"/>
              </a:solidFill>
              <a:cs typeface="Calibri"/>
            </a:endParaRPr>
          </a:p>
          <a:p>
            <a:endParaRPr lang="en-US" sz="2200">
              <a:solidFill>
                <a:schemeClr val="bg1"/>
              </a:solidFill>
              <a:cs typeface="Calibri"/>
            </a:endParaRPr>
          </a:p>
        </p:txBody>
      </p:sp>
      <p:pic>
        <p:nvPicPr>
          <p:cNvPr id="5" name="Picture 5" descr="Table&#10;&#10;Description automatically generated">
            <a:extLst>
              <a:ext uri="{FF2B5EF4-FFF2-40B4-BE49-F238E27FC236}">
                <a16:creationId xmlns:a16="http://schemas.microsoft.com/office/drawing/2014/main" id="{CD7CCDBD-8FCF-4152-B442-B77174314DAA}"/>
              </a:ext>
            </a:extLst>
          </p:cNvPr>
          <p:cNvPicPr>
            <a:picLocks noChangeAspect="1"/>
          </p:cNvPicPr>
          <p:nvPr/>
        </p:nvPicPr>
        <p:blipFill>
          <a:blip r:embed="rId2"/>
          <a:stretch>
            <a:fillRect/>
          </a:stretch>
        </p:blipFill>
        <p:spPr>
          <a:xfrm>
            <a:off x="7546227" y="365760"/>
            <a:ext cx="3432517" cy="2788920"/>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17E02043-4558-4C86-AEAD-FCD1580E736A}"/>
              </a:ext>
            </a:extLst>
          </p:cNvPr>
          <p:cNvPicPr>
            <a:picLocks noChangeAspect="1"/>
          </p:cNvPicPr>
          <p:nvPr/>
        </p:nvPicPr>
        <p:blipFill>
          <a:blip r:embed="rId3"/>
          <a:stretch>
            <a:fillRect/>
          </a:stretch>
        </p:blipFill>
        <p:spPr>
          <a:xfrm>
            <a:off x="6930766" y="3422615"/>
            <a:ext cx="4663440" cy="2681478"/>
          </a:xfrm>
          <a:prstGeom prst="rect">
            <a:avLst/>
          </a:prstGeom>
        </p:spPr>
      </p:pic>
    </p:spTree>
    <p:extLst>
      <p:ext uri="{BB962C8B-B14F-4D97-AF65-F5344CB8AC3E}">
        <p14:creationId xmlns:p14="http://schemas.microsoft.com/office/powerpoint/2010/main" val="343170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2525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FEDE2B-55CF-4E7D-A461-87AF58C3CB5D}"/>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TO BE DONE</a:t>
            </a:r>
            <a:endParaRPr lang="en-US">
              <a:solidFill>
                <a:srgbClr val="FFFFFF"/>
              </a:solidFill>
            </a:endParaRPr>
          </a:p>
        </p:txBody>
      </p:sp>
      <p:pic>
        <p:nvPicPr>
          <p:cNvPr id="4" name="Picture 4" descr="Chart, histogram&#10;&#10;Description automatically generated">
            <a:extLst>
              <a:ext uri="{FF2B5EF4-FFF2-40B4-BE49-F238E27FC236}">
                <a16:creationId xmlns:a16="http://schemas.microsoft.com/office/drawing/2014/main" id="{6BCF27A2-8C0A-4E77-951D-6BFD65337802}"/>
              </a:ext>
            </a:extLst>
          </p:cNvPr>
          <p:cNvPicPr>
            <a:picLocks noChangeAspect="1"/>
          </p:cNvPicPr>
          <p:nvPr/>
        </p:nvPicPr>
        <p:blipFill rotWithShape="1">
          <a:blip r:embed="rId2"/>
          <a:srcRect l="9604" r="11253" b="-2"/>
          <a:stretch/>
        </p:blipFill>
        <p:spPr>
          <a:xfrm>
            <a:off x="327547" y="2454903"/>
            <a:ext cx="7058306" cy="4080254"/>
          </a:xfrm>
          <a:prstGeom prst="rect">
            <a:avLst/>
          </a:prstGeom>
        </p:spPr>
      </p:pic>
      <p:sp>
        <p:nvSpPr>
          <p:cNvPr id="30" name="Rectangle 2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5F2AD4-D1E2-4A17-A006-F69E82296879}"/>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rgbClr val="FFFFFF"/>
                </a:solidFill>
                <a:cs typeface="Calibri"/>
              </a:rPr>
              <a:t>After completing the previous steps we plotted the histogram in order to get the idea of the frequency distribution of the ratings given by different users.</a:t>
            </a:r>
          </a:p>
          <a:p>
            <a:endParaRPr lang="en-US" sz="2000">
              <a:solidFill>
                <a:srgbClr val="FFFFFF"/>
              </a:solidFill>
              <a:cs typeface="Calibri"/>
            </a:endParaRPr>
          </a:p>
        </p:txBody>
      </p:sp>
    </p:spTree>
    <p:extLst>
      <p:ext uri="{BB962C8B-B14F-4D97-AF65-F5344CB8AC3E}">
        <p14:creationId xmlns:p14="http://schemas.microsoft.com/office/powerpoint/2010/main" val="267991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1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Text&#10;&#10;Description automatically generated">
            <a:extLst>
              <a:ext uri="{FF2B5EF4-FFF2-40B4-BE49-F238E27FC236}">
                <a16:creationId xmlns:a16="http://schemas.microsoft.com/office/drawing/2014/main" id="{C006ABCB-3C57-4C4F-BDE6-AB8E555CC2D4}"/>
              </a:ext>
            </a:extLst>
          </p:cNvPr>
          <p:cNvPicPr>
            <a:picLocks noChangeAspect="1"/>
          </p:cNvPicPr>
          <p:nvPr/>
        </p:nvPicPr>
        <p:blipFill>
          <a:blip r:embed="rId2"/>
          <a:stretch>
            <a:fillRect/>
          </a:stretch>
        </p:blipFill>
        <p:spPr>
          <a:xfrm>
            <a:off x="419100" y="1714500"/>
            <a:ext cx="6692900" cy="4495800"/>
          </a:xfrm>
          <a:prstGeom prst="rect">
            <a:avLst/>
          </a:prstGeom>
        </p:spPr>
      </p:pic>
      <p:sp>
        <p:nvSpPr>
          <p:cNvPr id="2" name="Title 1">
            <a:extLst>
              <a:ext uri="{FF2B5EF4-FFF2-40B4-BE49-F238E27FC236}">
                <a16:creationId xmlns:a16="http://schemas.microsoft.com/office/drawing/2014/main" id="{69DBFEB1-607A-40B9-A753-2957D7CC3215}"/>
              </a:ext>
            </a:extLst>
          </p:cNvPr>
          <p:cNvSpPr>
            <a:spLocks noGrp="1"/>
          </p:cNvSpPr>
          <p:nvPr>
            <p:ph type="title"/>
          </p:nvPr>
        </p:nvSpPr>
        <p:spPr>
          <a:xfrm>
            <a:off x="429768" y="411480"/>
            <a:ext cx="11201400" cy="1106424"/>
          </a:xfrm>
        </p:spPr>
        <p:txBody>
          <a:bodyPr>
            <a:normAutofit/>
          </a:bodyPr>
          <a:lstStyle/>
          <a:p>
            <a:r>
              <a:rPr lang="en-US" sz="3600">
                <a:cs typeface="Calibri Light"/>
              </a:rPr>
              <a:t>TO BE DONE</a:t>
            </a:r>
            <a:endParaRPr lang="en-US" sz="3600"/>
          </a:p>
        </p:txBody>
      </p:sp>
      <p:sp>
        <p:nvSpPr>
          <p:cNvPr id="3" name="Content Placeholder 2">
            <a:extLst>
              <a:ext uri="{FF2B5EF4-FFF2-40B4-BE49-F238E27FC236}">
                <a16:creationId xmlns:a16="http://schemas.microsoft.com/office/drawing/2014/main" id="{23640A62-EC2C-425C-9FD7-7D42C7D7D90C}"/>
              </a:ext>
            </a:extLst>
          </p:cNvPr>
          <p:cNvSpPr>
            <a:spLocks noGrp="1"/>
          </p:cNvSpPr>
          <p:nvPr>
            <p:ph idx="1"/>
          </p:nvPr>
        </p:nvSpPr>
        <p:spPr>
          <a:xfrm>
            <a:off x="7937500" y="2019300"/>
            <a:ext cx="3454400" cy="3949700"/>
          </a:xfrm>
        </p:spPr>
        <p:txBody>
          <a:bodyPr vert="horz" wrap="square" lIns="91440" tIns="45720" rIns="91440" bIns="45720" rtlCol="0" anchor="t">
            <a:normAutofit/>
          </a:bodyPr>
          <a:lstStyle/>
          <a:p>
            <a:r>
              <a:rPr lang="en-US">
                <a:cs typeface="Calibri"/>
              </a:rPr>
              <a:t>One of our task was to find the number of movies and genres in the dataset. After that we found out each of their distribution on the dataset.</a:t>
            </a:r>
          </a:p>
          <a:p>
            <a:endParaRPr lang="en-US">
              <a:cs typeface="Calibri"/>
            </a:endParaRPr>
          </a:p>
          <a:p>
            <a:endParaRPr lang="en-US">
              <a:cs typeface="Calibri"/>
            </a:endParaRPr>
          </a:p>
        </p:txBody>
      </p:sp>
    </p:spTree>
    <p:extLst>
      <p:ext uri="{BB962C8B-B14F-4D97-AF65-F5344CB8AC3E}">
        <p14:creationId xmlns:p14="http://schemas.microsoft.com/office/powerpoint/2010/main" val="2168224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F2AE4-5CC2-4A30-97FA-C930C05A0F01}"/>
              </a:ext>
            </a:extLst>
          </p:cNvPr>
          <p:cNvSpPr>
            <a:spLocks noGrp="1"/>
          </p:cNvSpPr>
          <p:nvPr>
            <p:ph type="title"/>
          </p:nvPr>
        </p:nvSpPr>
        <p:spPr>
          <a:xfrm>
            <a:off x="838200" y="365125"/>
            <a:ext cx="10515600" cy="1306443"/>
          </a:xfrm>
        </p:spPr>
        <p:txBody>
          <a:bodyPr>
            <a:normAutofit/>
          </a:bodyPr>
          <a:lstStyle/>
          <a:p>
            <a:r>
              <a:rPr lang="en-US" sz="4000">
                <a:cs typeface="Calibri Light"/>
              </a:rPr>
              <a:t>TO BE DONE</a:t>
            </a:r>
            <a:endParaRPr lang="en-US" sz="4000"/>
          </a:p>
        </p:txBody>
      </p:sp>
      <p:sp>
        <p:nvSpPr>
          <p:cNvPr id="3" name="Content Placeholder 2">
            <a:extLst>
              <a:ext uri="{FF2B5EF4-FFF2-40B4-BE49-F238E27FC236}">
                <a16:creationId xmlns:a16="http://schemas.microsoft.com/office/drawing/2014/main" id="{D3BFBC79-564B-4527-8594-BDB27F7BB21F}"/>
              </a:ext>
            </a:extLst>
          </p:cNvPr>
          <p:cNvSpPr>
            <a:spLocks noGrp="1"/>
          </p:cNvSpPr>
          <p:nvPr>
            <p:ph idx="1"/>
          </p:nvPr>
        </p:nvSpPr>
        <p:spPr>
          <a:xfrm>
            <a:off x="838200" y="1825625"/>
            <a:ext cx="4152774" cy="4303464"/>
          </a:xfrm>
        </p:spPr>
        <p:txBody>
          <a:bodyPr vert="horz" lIns="91440" tIns="45720" rIns="91440" bIns="45720" rtlCol="0">
            <a:normAutofit/>
          </a:bodyPr>
          <a:lstStyle/>
          <a:p>
            <a:r>
              <a:rPr lang="en-US" sz="2000">
                <a:cs typeface="Calibri"/>
              </a:rPr>
              <a:t>To get a clear view of the ratings that each user has given to movies we plotted a bar graph.</a:t>
            </a:r>
          </a:p>
          <a:p>
            <a:endParaRPr lang="en-US" sz="2000">
              <a:cs typeface="Calibri"/>
            </a:endParaRPr>
          </a:p>
        </p:txBody>
      </p:sp>
      <p:pic>
        <p:nvPicPr>
          <p:cNvPr id="4" name="Picture 4" descr="Chart, histogram&#10;&#10;Description automatically generated">
            <a:extLst>
              <a:ext uri="{FF2B5EF4-FFF2-40B4-BE49-F238E27FC236}">
                <a16:creationId xmlns:a16="http://schemas.microsoft.com/office/drawing/2014/main" id="{280C1879-BC8D-4486-A853-BDBC2EB9F380}"/>
              </a:ext>
            </a:extLst>
          </p:cNvPr>
          <p:cNvPicPr>
            <a:picLocks noChangeAspect="1"/>
          </p:cNvPicPr>
          <p:nvPr/>
        </p:nvPicPr>
        <p:blipFill rotWithShape="1">
          <a:blip r:embed="rId2"/>
          <a:srcRect r="34642" b="-1"/>
          <a:stretch/>
        </p:blipFill>
        <p:spPr>
          <a:xfrm>
            <a:off x="5183500" y="1904282"/>
            <a:ext cx="6170299" cy="4224808"/>
          </a:xfrm>
          <a:prstGeom prst="rect">
            <a:avLst/>
          </a:prstGeom>
        </p:spPr>
      </p:pic>
    </p:spTree>
    <p:extLst>
      <p:ext uri="{BB962C8B-B14F-4D97-AF65-F5344CB8AC3E}">
        <p14:creationId xmlns:p14="http://schemas.microsoft.com/office/powerpoint/2010/main" val="3910380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F88B9-F749-485D-B19D-25C49C49C9D8}"/>
              </a:ext>
            </a:extLst>
          </p:cNvPr>
          <p:cNvSpPr>
            <a:spLocks noGrp="1"/>
          </p:cNvSpPr>
          <p:nvPr>
            <p:ph type="title"/>
          </p:nvPr>
        </p:nvSpPr>
        <p:spPr>
          <a:xfrm>
            <a:off x="6094105" y="802955"/>
            <a:ext cx="4977976" cy="1454051"/>
          </a:xfrm>
        </p:spPr>
        <p:txBody>
          <a:bodyPr>
            <a:normAutofit/>
          </a:bodyPr>
          <a:lstStyle/>
          <a:p>
            <a:r>
              <a:rPr lang="en-US" sz="3600">
                <a:solidFill>
                  <a:schemeClr val="tx2"/>
                </a:solidFill>
                <a:cs typeface="Calibri Light"/>
              </a:rPr>
              <a:t>MODEL PLANNING</a:t>
            </a:r>
            <a:endParaRPr lang="en-US" sz="3600">
              <a:solidFill>
                <a:schemeClr val="tx2"/>
              </a:solidFill>
            </a:endParaRPr>
          </a:p>
        </p:txBody>
      </p:sp>
      <p:pic>
        <p:nvPicPr>
          <p:cNvPr id="7" name="Graphic 6" descr="Workflow">
            <a:extLst>
              <a:ext uri="{FF2B5EF4-FFF2-40B4-BE49-F238E27FC236}">
                <a16:creationId xmlns:a16="http://schemas.microsoft.com/office/drawing/2014/main" id="{B37C08B9-5D51-4250-825F-9CC25F1709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BC590810-835E-4C29-BBCC-B52746368AF9}"/>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800" b="1">
                <a:solidFill>
                  <a:schemeClr val="tx2"/>
                </a:solidFill>
                <a:ea typeface="+mn-lt"/>
                <a:cs typeface="+mn-lt"/>
              </a:rPr>
              <a:t>Model planning</a:t>
            </a:r>
            <a:r>
              <a:rPr lang="en-US" sz="1800">
                <a:solidFill>
                  <a:schemeClr val="tx2"/>
                </a:solidFill>
                <a:ea typeface="+mn-lt"/>
                <a:cs typeface="+mn-lt"/>
              </a:rPr>
              <a:t> is phase 3 of lifecycle phases of </a:t>
            </a:r>
            <a:r>
              <a:rPr lang="en-US" sz="1800" b="1">
                <a:solidFill>
                  <a:schemeClr val="tx2"/>
                </a:solidFill>
                <a:ea typeface="+mn-lt"/>
                <a:cs typeface="+mn-lt"/>
              </a:rPr>
              <a:t>data analytics</a:t>
            </a:r>
            <a:r>
              <a:rPr lang="en-US" sz="1800">
                <a:solidFill>
                  <a:schemeClr val="tx2"/>
                </a:solidFill>
                <a:ea typeface="+mn-lt"/>
                <a:cs typeface="+mn-lt"/>
              </a:rPr>
              <a:t>, where team determines methods, techniques, and workflow it intends to follow for subsequent </a:t>
            </a:r>
            <a:r>
              <a:rPr lang="en-US" sz="1800" b="1">
                <a:solidFill>
                  <a:schemeClr val="tx2"/>
                </a:solidFill>
                <a:ea typeface="+mn-lt"/>
                <a:cs typeface="+mn-lt"/>
              </a:rPr>
              <a:t>model</a:t>
            </a:r>
            <a:r>
              <a:rPr lang="en-US" sz="1800">
                <a:solidFill>
                  <a:schemeClr val="tx2"/>
                </a:solidFill>
                <a:ea typeface="+mn-lt"/>
                <a:cs typeface="+mn-lt"/>
              </a:rPr>
              <a:t> building phase</a:t>
            </a:r>
          </a:p>
          <a:p>
            <a:endParaRPr lang="en-US" sz="1800">
              <a:solidFill>
                <a:schemeClr val="tx2"/>
              </a:solidFill>
              <a:cs typeface="Calibri"/>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968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 name="Rectangle 26">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F91E6-FF47-4483-BEC2-99A940C67860}"/>
              </a:ext>
            </a:extLst>
          </p:cNvPr>
          <p:cNvSpPr>
            <a:spLocks noGrp="1"/>
          </p:cNvSpPr>
          <p:nvPr>
            <p:ph type="title"/>
          </p:nvPr>
        </p:nvSpPr>
        <p:spPr>
          <a:xfrm>
            <a:off x="1099425" y="1238081"/>
            <a:ext cx="4709345" cy="962953"/>
          </a:xfrm>
        </p:spPr>
        <p:txBody>
          <a:bodyPr anchor="b">
            <a:normAutofit/>
          </a:bodyPr>
          <a:lstStyle/>
          <a:p>
            <a:r>
              <a:rPr lang="en-US" sz="3800">
                <a:cs typeface="Calibri Light"/>
              </a:rPr>
              <a:t>TEAM MEMBERS</a:t>
            </a:r>
            <a:endParaRPr lang="en-US" sz="3800"/>
          </a:p>
        </p:txBody>
      </p:sp>
      <p:sp>
        <p:nvSpPr>
          <p:cNvPr id="32" name="Rectangle 3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9B5652-23FE-42A2-8B60-1B1FA51274BA}"/>
              </a:ext>
            </a:extLst>
          </p:cNvPr>
          <p:cNvSpPr>
            <a:spLocks noGrp="1"/>
          </p:cNvSpPr>
          <p:nvPr>
            <p:ph idx="1"/>
          </p:nvPr>
        </p:nvSpPr>
        <p:spPr>
          <a:xfrm>
            <a:off x="1100736" y="2508105"/>
            <a:ext cx="4709345" cy="3632493"/>
          </a:xfrm>
        </p:spPr>
        <p:txBody>
          <a:bodyPr vert="horz" lIns="91440" tIns="45720" rIns="91440" bIns="45720" rtlCol="0" anchor="ctr">
            <a:normAutofit/>
          </a:bodyPr>
          <a:lstStyle/>
          <a:p>
            <a:r>
              <a:rPr lang="en-US" sz="2000" dirty="0">
                <a:ea typeface="+mn-lt"/>
                <a:cs typeface="+mn-lt"/>
              </a:rPr>
              <a:t>Yash Kr. Singh(Team Leader)</a:t>
            </a:r>
          </a:p>
          <a:p>
            <a:r>
              <a:rPr lang="en-US" sz="2000" dirty="0">
                <a:ea typeface="+mn-lt"/>
                <a:cs typeface="+mn-lt"/>
              </a:rPr>
              <a:t>Prabhat Kr. Singh</a:t>
            </a:r>
            <a:endParaRPr lang="en-US" sz="2000" dirty="0">
              <a:cs typeface="Calibri" panose="020F0502020204030204"/>
            </a:endParaRPr>
          </a:p>
          <a:p>
            <a:r>
              <a:rPr lang="en-US" sz="2000" dirty="0">
                <a:ea typeface="+mn-lt"/>
                <a:cs typeface="+mn-lt"/>
              </a:rPr>
              <a:t>Sarvendra Kr. Singh</a:t>
            </a:r>
            <a:endParaRPr lang="en-US" sz="2000" dirty="0"/>
          </a:p>
          <a:p>
            <a:r>
              <a:rPr lang="en-US" sz="2000" dirty="0">
                <a:ea typeface="+mn-lt"/>
                <a:cs typeface="+mn-lt"/>
              </a:rPr>
              <a:t>Sanal Mishra</a:t>
            </a:r>
            <a:endParaRPr lang="en-US" sz="2000" dirty="0"/>
          </a:p>
          <a:p>
            <a:endParaRPr lang="en-US" sz="2000">
              <a:cs typeface="Calibri"/>
            </a:endParaRPr>
          </a:p>
          <a:p>
            <a:endParaRPr lang="en-US" sz="2000">
              <a:cs typeface="Calibri"/>
            </a:endParaRPr>
          </a:p>
          <a:p>
            <a:endParaRPr lang="en-US" sz="2000">
              <a:cs typeface="Calibri"/>
            </a:endParaRPr>
          </a:p>
          <a:p>
            <a:endParaRPr lang="en-US" sz="2000">
              <a:cs typeface="Calibri"/>
            </a:endParaRPr>
          </a:p>
        </p:txBody>
      </p:sp>
      <p:pic>
        <p:nvPicPr>
          <p:cNvPr id="4" name="Picture 4" descr="Logo&#10;&#10;Description automatically generated">
            <a:extLst>
              <a:ext uri="{FF2B5EF4-FFF2-40B4-BE49-F238E27FC236}">
                <a16:creationId xmlns:a16="http://schemas.microsoft.com/office/drawing/2014/main" id="{BD5731B9-CBB8-4FF6-B487-3073457E5419}"/>
              </a:ext>
            </a:extLst>
          </p:cNvPr>
          <p:cNvPicPr>
            <a:picLocks noChangeAspect="1"/>
          </p:cNvPicPr>
          <p:nvPr/>
        </p:nvPicPr>
        <p:blipFill rotWithShape="1">
          <a:blip r:embed="rId2"/>
          <a:srcRect r="-2" b="507"/>
          <a:stretch/>
        </p:blipFill>
        <p:spPr>
          <a:xfrm>
            <a:off x="6538366" y="1383738"/>
            <a:ext cx="4929098" cy="4756870"/>
          </a:xfrm>
          <a:prstGeom prst="rect">
            <a:avLst/>
          </a:prstGeom>
        </p:spPr>
      </p:pic>
    </p:spTree>
    <p:extLst>
      <p:ext uri="{BB962C8B-B14F-4D97-AF65-F5344CB8AC3E}">
        <p14:creationId xmlns:p14="http://schemas.microsoft.com/office/powerpoint/2010/main" val="160563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2CC6F-427A-46DF-990A-2F42854ACD7C}"/>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a:rPr>
              <a:t>RESHAPING</a:t>
            </a:r>
            <a:endParaRPr lang="en-US">
              <a:solidFill>
                <a:schemeClr val="bg1"/>
              </a:solidFill>
            </a:endParaRPr>
          </a:p>
        </p:txBody>
      </p:sp>
      <p:pic>
        <p:nvPicPr>
          <p:cNvPr id="4" name="Picture 4" descr="Calendar&#10;&#10;Description automatically generated">
            <a:extLst>
              <a:ext uri="{FF2B5EF4-FFF2-40B4-BE49-F238E27FC236}">
                <a16:creationId xmlns:a16="http://schemas.microsoft.com/office/drawing/2014/main" id="{82675E78-19A1-414A-8120-C3A9B1C5AC30}"/>
              </a:ext>
            </a:extLst>
          </p:cNvPr>
          <p:cNvPicPr>
            <a:picLocks noChangeAspect="1"/>
          </p:cNvPicPr>
          <p:nvPr/>
        </p:nvPicPr>
        <p:blipFill rotWithShape="1">
          <a:blip r:embed="rId2"/>
          <a:srcRect r="5866"/>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59AEB008-FAF6-4CD1-88DB-B02A3EE3B76B}"/>
              </a:ext>
            </a:extLst>
          </p:cNvPr>
          <p:cNvSpPr>
            <a:spLocks noGrp="1"/>
          </p:cNvSpPr>
          <p:nvPr>
            <p:ph idx="1"/>
          </p:nvPr>
        </p:nvSpPr>
        <p:spPr>
          <a:xfrm>
            <a:off x="7546848" y="2516777"/>
            <a:ext cx="3803904" cy="3660185"/>
          </a:xfrm>
        </p:spPr>
        <p:txBody>
          <a:bodyPr vert="horz" lIns="91440" tIns="45720" rIns="91440" bIns="45720" rtlCol="0" anchor="ctr">
            <a:normAutofit/>
          </a:bodyPr>
          <a:lstStyle/>
          <a:p>
            <a:r>
              <a:rPr lang="en-US" sz="2200" b="1">
                <a:ea typeface="+mn-lt"/>
                <a:cs typeface="+mn-lt"/>
              </a:rPr>
              <a:t>Set up the environment and load the data</a:t>
            </a:r>
            <a:endParaRPr lang="en-US" sz="2200">
              <a:cs typeface="Calibri" panose="020F0502020204030204"/>
            </a:endParaRPr>
          </a:p>
          <a:p>
            <a:r>
              <a:rPr lang="en-US" sz="2200" b="1">
                <a:ea typeface="+mn-lt"/>
                <a:cs typeface="+mn-lt"/>
              </a:rPr>
              <a:t>Investigate the data</a:t>
            </a:r>
            <a:endParaRPr lang="en-US" sz="2200"/>
          </a:p>
          <a:p>
            <a:r>
              <a:rPr lang="en-US" sz="2200" b="1">
                <a:ea typeface="+mn-lt"/>
                <a:cs typeface="+mn-lt"/>
              </a:rPr>
              <a:t>Parse the different data tabs</a:t>
            </a:r>
            <a:endParaRPr lang="en-US" sz="2200"/>
          </a:p>
          <a:p>
            <a:r>
              <a:rPr lang="en-US" sz="2200" b="1">
                <a:ea typeface="+mn-lt"/>
                <a:cs typeface="+mn-lt"/>
              </a:rPr>
              <a:t>Standardize existing columns and create new ones</a:t>
            </a:r>
            <a:endParaRPr lang="en-US" sz="2200"/>
          </a:p>
          <a:p>
            <a:r>
              <a:rPr lang="en-US" sz="2200" b="1">
                <a:ea typeface="+mn-lt"/>
                <a:cs typeface="+mn-lt"/>
              </a:rPr>
              <a:t>Reshape the data from wide to long by pivoting on multi-level indices and stacking</a:t>
            </a:r>
            <a:endParaRPr lang="en-US" sz="2200"/>
          </a:p>
          <a:p>
            <a:endParaRPr lang="en-US" sz="2200" b="1">
              <a:cs typeface="Calibri"/>
            </a:endParaRPr>
          </a:p>
          <a:p>
            <a:endParaRPr lang="en-US" sz="2200">
              <a:cs typeface="Calibri"/>
            </a:endParaRPr>
          </a:p>
        </p:txBody>
      </p:sp>
    </p:spTree>
    <p:extLst>
      <p:ext uri="{BB962C8B-B14F-4D97-AF65-F5344CB8AC3E}">
        <p14:creationId xmlns:p14="http://schemas.microsoft.com/office/powerpoint/2010/main" val="371087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1A9DA9-5841-47EE-B35D-653B74720B51}"/>
              </a:ext>
            </a:extLst>
          </p:cNvPr>
          <p:cNvSpPr>
            <a:spLocks noGrp="1"/>
          </p:cNvSpPr>
          <p:nvPr>
            <p:ph type="title"/>
          </p:nvPr>
        </p:nvSpPr>
        <p:spPr>
          <a:xfrm>
            <a:off x="643467" y="640080"/>
            <a:ext cx="3096427" cy="5613236"/>
          </a:xfrm>
        </p:spPr>
        <p:txBody>
          <a:bodyPr anchor="ctr">
            <a:normAutofit/>
          </a:bodyPr>
          <a:lstStyle/>
          <a:p>
            <a:r>
              <a:rPr lang="en-US">
                <a:solidFill>
                  <a:srgbClr val="FFFFFF"/>
                </a:solidFill>
                <a:cs typeface="Calibri Light"/>
              </a:rPr>
              <a:t>COVERTING DATAFRAME OF MOVIE FEATURES TO SCIPY SPARSE MATRIX</a:t>
            </a:r>
            <a:endParaRPr lang="en-US">
              <a:solidFill>
                <a:srgbClr val="FFFFFF"/>
              </a:solidFill>
            </a:endParaRPr>
          </a:p>
        </p:txBody>
      </p:sp>
      <p:sp>
        <p:nvSpPr>
          <p:cNvPr id="8" name="Content Placeholder 7">
            <a:extLst>
              <a:ext uri="{FF2B5EF4-FFF2-40B4-BE49-F238E27FC236}">
                <a16:creationId xmlns:a16="http://schemas.microsoft.com/office/drawing/2014/main" id="{C4232FEE-3126-425F-813B-12DC8173351D}"/>
              </a:ext>
            </a:extLst>
          </p:cNvPr>
          <p:cNvSpPr>
            <a:spLocks noGrp="1"/>
          </p:cNvSpPr>
          <p:nvPr>
            <p:ph idx="1"/>
          </p:nvPr>
        </p:nvSpPr>
        <p:spPr>
          <a:xfrm>
            <a:off x="4699818" y="640082"/>
            <a:ext cx="6848715" cy="2484884"/>
          </a:xfrm>
        </p:spPr>
        <p:txBody>
          <a:bodyPr anchor="ctr">
            <a:normAutofit/>
          </a:bodyPr>
          <a:lstStyle/>
          <a:p>
            <a:r>
              <a:rPr lang="en-US" sz="2000">
                <a:cs typeface="Calibri"/>
              </a:rPr>
              <a:t>MODELLING</a:t>
            </a:r>
            <a:endParaRPr lang="en-US" sz="2000"/>
          </a:p>
        </p:txBody>
      </p:sp>
      <p:pic>
        <p:nvPicPr>
          <p:cNvPr id="4" name="Picture 4" descr="A picture containing scatter chart&#10;&#10;Description automatically generated">
            <a:extLst>
              <a:ext uri="{FF2B5EF4-FFF2-40B4-BE49-F238E27FC236}">
                <a16:creationId xmlns:a16="http://schemas.microsoft.com/office/drawing/2014/main" id="{DD78BC4F-FE06-4D66-A4D1-AE6813BE5B4F}"/>
              </a:ext>
            </a:extLst>
          </p:cNvPr>
          <p:cNvPicPr>
            <a:picLocks noChangeAspect="1"/>
          </p:cNvPicPr>
          <p:nvPr/>
        </p:nvPicPr>
        <p:blipFill>
          <a:blip r:embed="rId2"/>
          <a:stretch>
            <a:fillRect/>
          </a:stretch>
        </p:blipFill>
        <p:spPr>
          <a:xfrm>
            <a:off x="4654297" y="3708437"/>
            <a:ext cx="6894236" cy="1964857"/>
          </a:xfrm>
          <a:prstGeom prst="rect">
            <a:avLst/>
          </a:prstGeom>
        </p:spPr>
      </p:pic>
    </p:spTree>
    <p:extLst>
      <p:ext uri="{BB962C8B-B14F-4D97-AF65-F5344CB8AC3E}">
        <p14:creationId xmlns:p14="http://schemas.microsoft.com/office/powerpoint/2010/main" val="338390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A5E1FC-9774-4FB2-ACCE-FF59EC65A9C4}"/>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K-NN MODEL</a:t>
            </a:r>
            <a:endParaRPr lang="en-US">
              <a:solidFill>
                <a:srgbClr val="FFFFFF"/>
              </a:solidFill>
            </a:endParaRPr>
          </a:p>
        </p:txBody>
      </p:sp>
      <p:pic>
        <p:nvPicPr>
          <p:cNvPr id="4" name="Picture 4" descr="Diagram&#10;&#10;Description automatically generated">
            <a:extLst>
              <a:ext uri="{FF2B5EF4-FFF2-40B4-BE49-F238E27FC236}">
                <a16:creationId xmlns:a16="http://schemas.microsoft.com/office/drawing/2014/main" id="{E3BE1869-45B8-4D3A-AB91-072E0166AB25}"/>
              </a:ext>
            </a:extLst>
          </p:cNvPr>
          <p:cNvPicPr>
            <a:picLocks noChangeAspect="1"/>
          </p:cNvPicPr>
          <p:nvPr/>
        </p:nvPicPr>
        <p:blipFill rotWithShape="1">
          <a:blip r:embed="rId2"/>
          <a:srcRect r="1" b="760"/>
          <a:stretch/>
        </p:blipFill>
        <p:spPr>
          <a:xfrm>
            <a:off x="327547" y="2454903"/>
            <a:ext cx="7058306" cy="4080254"/>
          </a:xfrm>
          <a:prstGeom prst="rect">
            <a:avLst/>
          </a:prstGeom>
        </p:spPr>
      </p:pic>
      <p:sp>
        <p:nvSpPr>
          <p:cNvPr id="7"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32AB8D-1DC3-40CC-92C6-AACC8D751169}"/>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1400">
                <a:solidFill>
                  <a:srgbClr val="FFFFFF"/>
                </a:solidFill>
                <a:ea typeface="+mn-lt"/>
                <a:cs typeface="+mn-lt"/>
              </a:rPr>
              <a:t>To implement </a:t>
            </a:r>
            <a:r>
              <a:rPr lang="en-US" sz="1400" b="1">
                <a:solidFill>
                  <a:srgbClr val="FFFFFF"/>
                </a:solidFill>
                <a:ea typeface="+mn-lt"/>
                <a:cs typeface="+mn-lt"/>
              </a:rPr>
              <a:t>collaborative filtering, </a:t>
            </a:r>
            <a:r>
              <a:rPr lang="en-US" sz="1400">
                <a:solidFill>
                  <a:srgbClr val="FFFFFF"/>
                </a:solidFill>
                <a:ea typeface="+mn-lt"/>
                <a:cs typeface="+mn-lt"/>
              </a:rPr>
              <a:t>KNN is a perfect go-to model and also a very good baseline for recommender system development. But what is the KNN? </a:t>
            </a:r>
            <a:r>
              <a:rPr lang="en-US" sz="1400" b="1">
                <a:solidFill>
                  <a:srgbClr val="FFFFFF"/>
                </a:solidFill>
                <a:ea typeface="+mn-lt"/>
                <a:cs typeface="+mn-lt"/>
              </a:rPr>
              <a:t>KNN</a:t>
            </a:r>
            <a:r>
              <a:rPr lang="en-US" sz="1400">
                <a:solidFill>
                  <a:srgbClr val="FFFFFF"/>
                </a:solidFill>
                <a:ea typeface="+mn-lt"/>
                <a:cs typeface="+mn-lt"/>
              </a:rPr>
              <a:t> is a </a:t>
            </a:r>
            <a:r>
              <a:rPr lang="en-US" sz="1400" b="1">
                <a:solidFill>
                  <a:srgbClr val="FFFFFF"/>
                </a:solidFill>
                <a:ea typeface="+mn-lt"/>
                <a:cs typeface="+mn-lt"/>
              </a:rPr>
              <a:t>non-parametric, lazy </a:t>
            </a:r>
            <a:r>
              <a:rPr lang="en-US" sz="1400">
                <a:solidFill>
                  <a:srgbClr val="FFFFFF"/>
                </a:solidFill>
                <a:ea typeface="+mn-lt"/>
                <a:cs typeface="+mn-lt"/>
              </a:rPr>
              <a:t>learning method. It uses a database in which the data points are separated into several clusters to make inference for new samples.</a:t>
            </a:r>
            <a:endParaRPr lang="en-US" sz="1400">
              <a:solidFill>
                <a:srgbClr val="FFFFFF"/>
              </a:solidFill>
              <a:cs typeface="Calibri" panose="020F0502020204030204"/>
            </a:endParaRPr>
          </a:p>
          <a:p>
            <a:r>
              <a:rPr lang="en-US" sz="1400">
                <a:solidFill>
                  <a:srgbClr val="FFFFFF"/>
                </a:solidFill>
                <a:ea typeface="+mn-lt"/>
                <a:cs typeface="+mn-lt"/>
              </a:rPr>
              <a:t>KNN does not make any assumptions on the underlying data distribution but it relies on </a:t>
            </a:r>
            <a:r>
              <a:rPr lang="en-US" sz="1400" b="1">
                <a:solidFill>
                  <a:srgbClr val="FFFFFF"/>
                </a:solidFill>
                <a:ea typeface="+mn-lt"/>
                <a:cs typeface="+mn-lt"/>
              </a:rPr>
              <a:t>item</a:t>
            </a:r>
            <a:r>
              <a:rPr lang="en-US" sz="1400">
                <a:solidFill>
                  <a:srgbClr val="FFFFFF"/>
                </a:solidFill>
                <a:ea typeface="+mn-lt"/>
                <a:cs typeface="+mn-lt"/>
              </a:rPr>
              <a:t> </a:t>
            </a:r>
            <a:r>
              <a:rPr lang="en-US" sz="1400" b="1">
                <a:solidFill>
                  <a:srgbClr val="FFFFFF"/>
                </a:solidFill>
                <a:ea typeface="+mn-lt"/>
                <a:cs typeface="+mn-lt"/>
              </a:rPr>
              <a:t>feature similarity</a:t>
            </a:r>
            <a:r>
              <a:rPr lang="en-US" sz="1400">
                <a:solidFill>
                  <a:srgbClr val="FFFFFF"/>
                </a:solidFill>
                <a:ea typeface="+mn-lt"/>
                <a:cs typeface="+mn-lt"/>
              </a:rPr>
              <a:t>. When KNN makes inference about a movie, KNN will calculate the “distance” between the target movie and every other movie in its database, then it ranks its distances and returns the top K nearest neighbor movies as the most similar movie recommendations.</a:t>
            </a:r>
            <a:endParaRPr lang="en-US" sz="1400">
              <a:solidFill>
                <a:srgbClr val="FFFFFF"/>
              </a:solidFill>
            </a:endParaRPr>
          </a:p>
          <a:p>
            <a:endParaRPr lang="en-US" sz="1400">
              <a:solidFill>
                <a:srgbClr val="FFFFFF"/>
              </a:solidFill>
              <a:cs typeface="Calibri"/>
            </a:endParaRPr>
          </a:p>
        </p:txBody>
      </p:sp>
    </p:spTree>
    <p:extLst>
      <p:ext uri="{BB962C8B-B14F-4D97-AF65-F5344CB8AC3E}">
        <p14:creationId xmlns:p14="http://schemas.microsoft.com/office/powerpoint/2010/main" val="426897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2" name="Title 1">
            <a:extLst>
              <a:ext uri="{FF2B5EF4-FFF2-40B4-BE49-F238E27FC236}">
                <a16:creationId xmlns:a16="http://schemas.microsoft.com/office/drawing/2014/main" id="{149DC4D9-F66C-4F6B-B53B-0038A55D49E5}"/>
              </a:ext>
            </a:extLst>
          </p:cNvPr>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US" sz="5000"/>
              <a:t>IMPLEMENTING K-NN</a:t>
            </a:r>
          </a:p>
        </p:txBody>
      </p:sp>
      <p:sp>
        <p:nvSpPr>
          <p:cNvPr id="13" name="Rectangle 12">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9EAA5591-2A97-46FA-B5DC-6D2817E65240}"/>
              </a:ext>
            </a:extLst>
          </p:cNvPr>
          <p:cNvPicPr>
            <a:picLocks noGrp="1" noChangeAspect="1"/>
          </p:cNvPicPr>
          <p:nvPr>
            <p:ph idx="1"/>
          </p:nvPr>
        </p:nvPicPr>
        <p:blipFill rotWithShape="1">
          <a:blip r:embed="rId4"/>
          <a:srcRect r="30617" b="1"/>
          <a:stretch/>
        </p:blipFill>
        <p:spPr>
          <a:xfrm>
            <a:off x="-1078" y="3076855"/>
            <a:ext cx="12188952" cy="3118224"/>
          </a:xfrm>
          <a:prstGeom prst="rect">
            <a:avLst/>
          </a:prstGeom>
        </p:spPr>
      </p:pic>
      <p:sp>
        <p:nvSpPr>
          <p:cNvPr id="15" name="Rectangle 14">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34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0D32E-7509-4B64-A640-BF661372A9C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TO BE DONE</a:t>
            </a:r>
          </a:p>
        </p:txBody>
      </p:sp>
      <p:sp>
        <p:nvSpPr>
          <p:cNvPr id="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CA72E351-4623-48A4-A2E7-89414F7DAE3A}"/>
              </a:ext>
            </a:extLst>
          </p:cNvPr>
          <p:cNvPicPr>
            <a:picLocks noGrp="1" noChangeAspect="1"/>
          </p:cNvPicPr>
          <p:nvPr>
            <p:ph idx="1"/>
          </p:nvPr>
        </p:nvPicPr>
        <p:blipFill rotWithShape="1">
          <a:blip r:embed="rId2"/>
          <a:srcRect r="14711"/>
          <a:stretch/>
        </p:blipFill>
        <p:spPr>
          <a:xfrm>
            <a:off x="976251" y="942538"/>
            <a:ext cx="7163222" cy="4808332"/>
          </a:xfrm>
          <a:prstGeom prst="rect">
            <a:avLst/>
          </a:prstGeom>
          <a:effectLst/>
        </p:spPr>
      </p:pic>
    </p:spTree>
    <p:extLst>
      <p:ext uri="{BB962C8B-B14F-4D97-AF65-F5344CB8AC3E}">
        <p14:creationId xmlns:p14="http://schemas.microsoft.com/office/powerpoint/2010/main" val="171442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8A4955-112A-44DD-9B46-D6191DBA0E4D}"/>
              </a:ext>
            </a:extLst>
          </p:cNvPr>
          <p:cNvPicPr>
            <a:picLocks noChangeAspect="1"/>
          </p:cNvPicPr>
          <p:nvPr/>
        </p:nvPicPr>
        <p:blipFill rotWithShape="1">
          <a:blip r:embed="rId2">
            <a:alphaModFix amt="40000"/>
          </a:blip>
          <a:srcRect t="4884" r="-2" b="10719"/>
          <a:stretch/>
        </p:blipFill>
        <p:spPr>
          <a:xfrm>
            <a:off x="20" y="10"/>
            <a:ext cx="12191979" cy="6857990"/>
          </a:xfrm>
          <a:prstGeom prst="rect">
            <a:avLst/>
          </a:prstGeom>
        </p:spPr>
      </p:pic>
      <p:sp>
        <p:nvSpPr>
          <p:cNvPr id="2" name="Title 1">
            <a:extLst>
              <a:ext uri="{FF2B5EF4-FFF2-40B4-BE49-F238E27FC236}">
                <a16:creationId xmlns:a16="http://schemas.microsoft.com/office/drawing/2014/main" id="{9EB9EFED-BD3A-4ED7-AB5B-70AFF5E43F77}"/>
              </a:ext>
            </a:extLst>
          </p:cNvPr>
          <p:cNvSpPr>
            <a:spLocks noGrp="1"/>
          </p:cNvSpPr>
          <p:nvPr>
            <p:ph type="title"/>
          </p:nvPr>
        </p:nvSpPr>
        <p:spPr>
          <a:xfrm>
            <a:off x="841249" y="941832"/>
            <a:ext cx="10506456" cy="2057400"/>
          </a:xfrm>
        </p:spPr>
        <p:txBody>
          <a:bodyPr anchor="b">
            <a:normAutofit/>
          </a:bodyPr>
          <a:lstStyle/>
          <a:p>
            <a:r>
              <a:rPr lang="en-US" sz="5000">
                <a:cs typeface="Calibri Light"/>
              </a:rPr>
              <a:t>TKinter Module</a:t>
            </a:r>
            <a:endParaRPr lang="en-U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78A054-7EEA-45DA-A475-46A0D553326C}"/>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a:cs typeface="Calibri"/>
              </a:rPr>
              <a:t>In this project we have also included tkinter in order to create a user interface so that the user can easily select among the recommended movies.</a:t>
            </a:r>
            <a:endParaRPr lang="en-US" sz="2000"/>
          </a:p>
        </p:txBody>
      </p:sp>
    </p:spTree>
    <p:extLst>
      <p:ext uri="{BB962C8B-B14F-4D97-AF65-F5344CB8AC3E}">
        <p14:creationId xmlns:p14="http://schemas.microsoft.com/office/powerpoint/2010/main" val="316280371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DA3F8-D1A3-4EEA-AD09-125ADB531F53}"/>
              </a:ext>
            </a:extLst>
          </p:cNvPr>
          <p:cNvSpPr>
            <a:spLocks noGrp="1"/>
          </p:cNvSpPr>
          <p:nvPr>
            <p:ph type="title"/>
          </p:nvPr>
        </p:nvSpPr>
        <p:spPr>
          <a:xfrm>
            <a:off x="835155" y="525195"/>
            <a:ext cx="3986155" cy="2806506"/>
          </a:xfrm>
        </p:spPr>
        <p:txBody>
          <a:bodyPr anchor="b">
            <a:normAutofit/>
          </a:bodyPr>
          <a:lstStyle/>
          <a:p>
            <a:r>
              <a:rPr lang="en-US" sz="4000">
                <a:cs typeface="Calibri Light"/>
              </a:rPr>
              <a:t>Related Screenshots</a:t>
            </a:r>
            <a:endParaRPr lang="en-US" sz="4000"/>
          </a:p>
        </p:txBody>
      </p:sp>
      <p:pic>
        <p:nvPicPr>
          <p:cNvPr id="5" name="Picture 5" descr="Graphical user interface, website&#10;&#10;Description automatically generated">
            <a:extLst>
              <a:ext uri="{FF2B5EF4-FFF2-40B4-BE49-F238E27FC236}">
                <a16:creationId xmlns:a16="http://schemas.microsoft.com/office/drawing/2014/main" id="{8D14BF41-4067-48F2-A0B5-CDC8878A62BA}"/>
              </a:ext>
            </a:extLst>
          </p:cNvPr>
          <p:cNvPicPr>
            <a:picLocks noChangeAspect="1"/>
          </p:cNvPicPr>
          <p:nvPr/>
        </p:nvPicPr>
        <p:blipFill rotWithShape="1">
          <a:blip r:embed="rId2"/>
          <a:srcRect t="17660" r="1" b="13831"/>
          <a:stretch/>
        </p:blipFill>
        <p:spPr>
          <a:xfrm>
            <a:off x="5186554" y="163646"/>
            <a:ext cx="6806703" cy="2623097"/>
          </a:xfrm>
          <a:prstGeom prst="rect">
            <a:avLst/>
          </a:prstGeom>
        </p:spPr>
      </p:pic>
      <p:sp>
        <p:nvSpPr>
          <p:cNvPr id="9" name="Content Placeholder 8">
            <a:extLst>
              <a:ext uri="{FF2B5EF4-FFF2-40B4-BE49-F238E27FC236}">
                <a16:creationId xmlns:a16="http://schemas.microsoft.com/office/drawing/2014/main" id="{B56F06C7-C31F-4919-A7C2-9C4D5276F047}"/>
              </a:ext>
            </a:extLst>
          </p:cNvPr>
          <p:cNvSpPr>
            <a:spLocks noGrp="1"/>
          </p:cNvSpPr>
          <p:nvPr>
            <p:ph idx="1"/>
          </p:nvPr>
        </p:nvSpPr>
        <p:spPr>
          <a:xfrm>
            <a:off x="835155" y="3526300"/>
            <a:ext cx="3986155" cy="2588458"/>
          </a:xfrm>
        </p:spPr>
        <p:txBody>
          <a:bodyPr>
            <a:normAutofit/>
          </a:bodyPr>
          <a:lstStyle/>
          <a:p>
            <a:endParaRPr lang="en-US" sz="2000"/>
          </a:p>
        </p:txBody>
      </p:sp>
      <p:pic>
        <p:nvPicPr>
          <p:cNvPr id="4" name="Picture 4" descr="A picture containing photo, text, posing, bunch&#10;&#10;Description automatically generated">
            <a:extLst>
              <a:ext uri="{FF2B5EF4-FFF2-40B4-BE49-F238E27FC236}">
                <a16:creationId xmlns:a16="http://schemas.microsoft.com/office/drawing/2014/main" id="{E9235C5D-1035-41EC-9328-A88946A626D6}"/>
              </a:ext>
            </a:extLst>
          </p:cNvPr>
          <p:cNvPicPr>
            <a:picLocks noChangeAspect="1"/>
          </p:cNvPicPr>
          <p:nvPr/>
        </p:nvPicPr>
        <p:blipFill rotWithShape="1">
          <a:blip r:embed="rId3"/>
          <a:srcRect t="556" r="1" b="11881"/>
          <a:stretch/>
        </p:blipFill>
        <p:spPr>
          <a:xfrm>
            <a:off x="5186554" y="2956875"/>
            <a:ext cx="6806703" cy="3352653"/>
          </a:xfrm>
          <a:prstGeom prst="rect">
            <a:avLst/>
          </a:prstGeom>
        </p:spPr>
      </p:pic>
    </p:spTree>
    <p:extLst>
      <p:ext uri="{BB962C8B-B14F-4D97-AF65-F5344CB8AC3E}">
        <p14:creationId xmlns:p14="http://schemas.microsoft.com/office/powerpoint/2010/main" val="1775027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4F7FDECE-8B15-4581-9B3A-DF5DBAF212D0}"/>
              </a:ext>
            </a:extLst>
          </p:cNvPr>
          <p:cNvPicPr>
            <a:picLocks noGrp="1" noChangeAspect="1"/>
          </p:cNvPicPr>
          <p:nvPr>
            <p:ph idx="1"/>
          </p:nvPr>
        </p:nvPicPr>
        <p:blipFill rotWithShape="1">
          <a:blip r:embed="rId2"/>
          <a:srcRect t="90"/>
          <a:stretch/>
        </p:blipFill>
        <p:spPr>
          <a:xfrm>
            <a:off x="457200" y="457200"/>
            <a:ext cx="11277600" cy="5943600"/>
          </a:xfrm>
          <a:prstGeom prst="rect">
            <a:avLst/>
          </a:prstGeom>
        </p:spPr>
      </p:pic>
    </p:spTree>
    <p:extLst>
      <p:ext uri="{BB962C8B-B14F-4D97-AF65-F5344CB8AC3E}">
        <p14:creationId xmlns:p14="http://schemas.microsoft.com/office/powerpoint/2010/main" val="35949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44CB4EE-83AD-4C56-872E-1E3F03E70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9255E12D-D5B1-4FC4-8749-107188960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2164" y="-1"/>
            <a:ext cx="759618" cy="6858000"/>
          </a:xfrm>
          <a:custGeom>
            <a:avLst/>
            <a:gdLst>
              <a:gd name="connsiteX0" fmla="*/ 2273 w 759618"/>
              <a:gd name="connsiteY0" fmla="*/ 0 h 6858000"/>
              <a:gd name="connsiteX1" fmla="*/ 759617 w 759618"/>
              <a:gd name="connsiteY1" fmla="*/ 0 h 6858000"/>
              <a:gd name="connsiteX2" fmla="*/ 759617 w 759618"/>
              <a:gd name="connsiteY2" fmla="*/ 1613807 h 6858000"/>
              <a:gd name="connsiteX3" fmla="*/ 759618 w 759618"/>
              <a:gd name="connsiteY3" fmla="*/ 1613808 h 6858000"/>
              <a:gd name="connsiteX4" fmla="*/ 759618 w 759618"/>
              <a:gd name="connsiteY4" fmla="*/ 6858000 h 6858000"/>
              <a:gd name="connsiteX5" fmla="*/ 0 w 759618"/>
              <a:gd name="connsiteY5" fmla="*/ 6391227 h 6858000"/>
              <a:gd name="connsiteX6" fmla="*/ 0 w 759618"/>
              <a:gd name="connsiteY6" fmla="*/ 1147035 h 6858000"/>
              <a:gd name="connsiteX7" fmla="*/ 2273 w 759618"/>
              <a:gd name="connsiteY7" fmla="*/ 11484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18" h="6858000">
                <a:moveTo>
                  <a:pt x="2273" y="0"/>
                </a:moveTo>
                <a:lnTo>
                  <a:pt x="759617" y="0"/>
                </a:lnTo>
                <a:lnTo>
                  <a:pt x="759617" y="1613807"/>
                </a:lnTo>
                <a:lnTo>
                  <a:pt x="759618" y="1613808"/>
                </a:lnTo>
                <a:lnTo>
                  <a:pt x="759618" y="6858000"/>
                </a:lnTo>
                <a:lnTo>
                  <a:pt x="0" y="6391227"/>
                </a:lnTo>
                <a:lnTo>
                  <a:pt x="0" y="1147035"/>
                </a:lnTo>
                <a:lnTo>
                  <a:pt x="2273" y="114843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4" name="Freeform 7">
            <a:extLst>
              <a:ext uri="{FF2B5EF4-FFF2-40B4-BE49-F238E27FC236}">
                <a16:creationId xmlns:a16="http://schemas.microsoft.com/office/drawing/2014/main" id="{9B20A794-0515-443F-9764-44A6569E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879652"/>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5" descr="Icon&#10;&#10;Description automatically generated">
            <a:extLst>
              <a:ext uri="{FF2B5EF4-FFF2-40B4-BE49-F238E27FC236}">
                <a16:creationId xmlns:a16="http://schemas.microsoft.com/office/drawing/2014/main" id="{6258B858-91C5-477B-A9A5-B132CC3A9CCE}"/>
              </a:ext>
            </a:extLst>
          </p:cNvPr>
          <p:cNvPicPr>
            <a:picLocks noChangeAspect="1"/>
          </p:cNvPicPr>
          <p:nvPr/>
        </p:nvPicPr>
        <p:blipFill rotWithShape="1">
          <a:blip r:embed="rId2"/>
          <a:srcRect l="3688" r="23481" b="-2"/>
          <a:stretch/>
        </p:blipFill>
        <p:spPr>
          <a:xfrm>
            <a:off x="1" y="1"/>
            <a:ext cx="4634682" cy="6141008"/>
          </a:xfrm>
          <a:prstGeom prst="rect">
            <a:avLst/>
          </a:prstGeom>
        </p:spPr>
      </p:pic>
      <p:sp>
        <p:nvSpPr>
          <p:cNvPr id="56" name="Rectangle 8">
            <a:extLst>
              <a:ext uri="{FF2B5EF4-FFF2-40B4-BE49-F238E27FC236}">
                <a16:creationId xmlns:a16="http://schemas.microsoft.com/office/drawing/2014/main" id="{A9CE15CA-2228-4197-93B9-E41A1DC42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
            <a:ext cx="7287170" cy="6857999"/>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6A8EE50-E48C-4D42-9FD9-DBDA24425A48}"/>
              </a:ext>
            </a:extLst>
          </p:cNvPr>
          <p:cNvSpPr>
            <a:spLocks noGrp="1"/>
          </p:cNvSpPr>
          <p:nvPr>
            <p:ph type="title"/>
          </p:nvPr>
        </p:nvSpPr>
        <p:spPr>
          <a:xfrm>
            <a:off x="5552841" y="643465"/>
            <a:ext cx="5840770" cy="1779626"/>
          </a:xfrm>
        </p:spPr>
        <p:txBody>
          <a:bodyPr>
            <a:normAutofit/>
          </a:bodyPr>
          <a:lstStyle/>
          <a:p>
            <a:r>
              <a:rPr lang="en-US" sz="4000" b="1">
                <a:solidFill>
                  <a:srgbClr val="FFFFFF"/>
                </a:solidFill>
              </a:rPr>
              <a:t>WHAT IS THIS PROJECT?</a:t>
            </a:r>
            <a:endParaRPr lang="en-US" sz="4000">
              <a:solidFill>
                <a:srgbClr val="FFFFFF"/>
              </a:solidFill>
            </a:endParaRPr>
          </a:p>
          <a:p>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AEEDCBB7-DF51-4175-9DDC-937DB7A48A1A}"/>
              </a:ext>
            </a:extLst>
          </p:cNvPr>
          <p:cNvSpPr>
            <a:spLocks noGrp="1"/>
          </p:cNvSpPr>
          <p:nvPr>
            <p:ph idx="1"/>
          </p:nvPr>
        </p:nvSpPr>
        <p:spPr>
          <a:xfrm>
            <a:off x="5552840" y="2518012"/>
            <a:ext cx="5840770" cy="3622997"/>
          </a:xfrm>
        </p:spPr>
        <p:txBody>
          <a:bodyPr vert="horz" lIns="91440" tIns="45720" rIns="91440" bIns="45720" rtlCol="0" anchor="t">
            <a:normAutofit/>
          </a:bodyPr>
          <a:lstStyle/>
          <a:p>
            <a:r>
              <a:rPr lang="en-US" sz="2400">
                <a:solidFill>
                  <a:srgbClr val="FEFFFF"/>
                </a:solidFill>
                <a:ea typeface="+mn-lt"/>
                <a:cs typeface="+mn-lt"/>
              </a:rPr>
              <a:t>Recommender System is a system that seeks to predict or filter preferences according to the user’s choices. Recommender systems are utilized in a variety of areas including movies, music, news, books, research articles, search queries, social tags, and products in general. </a:t>
            </a:r>
            <a:endParaRPr lang="en-US" sz="2400">
              <a:solidFill>
                <a:srgbClr val="FEFFFF"/>
              </a:solidFill>
              <a:cs typeface="Calibri" panose="020F0502020204030204"/>
            </a:endParaRPr>
          </a:p>
          <a:p>
            <a:endParaRPr lang="en-US" sz="2400">
              <a:solidFill>
                <a:srgbClr val="FEFFFF"/>
              </a:solidFill>
              <a:cs typeface="Calibri" panose="020F0502020204030204"/>
            </a:endParaRPr>
          </a:p>
          <a:p>
            <a:endParaRPr lang="en-US" sz="2400">
              <a:solidFill>
                <a:srgbClr val="FEFFFF"/>
              </a:solidFill>
              <a:cs typeface="Calibri" panose="020F0502020204030204"/>
            </a:endParaRPr>
          </a:p>
          <a:p>
            <a:endParaRPr lang="en-US" sz="2400">
              <a:solidFill>
                <a:srgbClr val="FEFFFF"/>
              </a:solidFill>
              <a:cs typeface="Calibri" panose="020F0502020204030204"/>
            </a:endParaRPr>
          </a:p>
        </p:txBody>
      </p:sp>
    </p:spTree>
    <p:extLst>
      <p:ext uri="{BB962C8B-B14F-4D97-AF65-F5344CB8AC3E}">
        <p14:creationId xmlns:p14="http://schemas.microsoft.com/office/powerpoint/2010/main" val="93277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E9AD2-B666-4D09-9D73-9A5E03218DD0}"/>
              </a:ext>
            </a:extLst>
          </p:cNvPr>
          <p:cNvSpPr>
            <a:spLocks noGrp="1"/>
          </p:cNvSpPr>
          <p:nvPr>
            <p:ph type="title"/>
          </p:nvPr>
        </p:nvSpPr>
        <p:spPr>
          <a:xfrm>
            <a:off x="838200" y="365125"/>
            <a:ext cx="5558489" cy="1325563"/>
          </a:xfrm>
        </p:spPr>
        <p:txBody>
          <a:bodyPr>
            <a:normAutofit/>
          </a:bodyPr>
          <a:lstStyle/>
          <a:p>
            <a:r>
              <a:rPr lang="en-US">
                <a:cs typeface="Calibri Light"/>
              </a:rPr>
              <a:t>DEPENDENCIES </a:t>
            </a:r>
            <a:endParaRPr lang="en-US"/>
          </a:p>
        </p:txBody>
      </p:sp>
      <p:sp>
        <p:nvSpPr>
          <p:cNvPr id="39" name="Freeform: Shape 3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DF1748-328C-412D-9D97-A80D5C8E1496}"/>
              </a:ext>
            </a:extLst>
          </p:cNvPr>
          <p:cNvSpPr>
            <a:spLocks noGrp="1"/>
          </p:cNvSpPr>
          <p:nvPr>
            <p:ph idx="1"/>
          </p:nvPr>
        </p:nvSpPr>
        <p:spPr>
          <a:xfrm>
            <a:off x="838200" y="1825625"/>
            <a:ext cx="5558489" cy="4351338"/>
          </a:xfrm>
        </p:spPr>
        <p:txBody>
          <a:bodyPr vert="horz" lIns="91440" tIns="45720" rIns="91440" bIns="45720" rtlCol="0" anchor="t">
            <a:normAutofit/>
          </a:bodyPr>
          <a:lstStyle/>
          <a:p>
            <a:r>
              <a:rPr lang="en-US" sz="2600">
                <a:ea typeface="+mn-lt"/>
                <a:cs typeface="+mn-lt"/>
              </a:rPr>
              <a:t>Python &gt;=3.5</a:t>
            </a:r>
            <a:endParaRPr lang="en-US" sz="2600">
              <a:cs typeface="Calibri" panose="020F0502020204030204"/>
            </a:endParaRPr>
          </a:p>
          <a:p>
            <a:r>
              <a:rPr lang="en-US" sz="2600">
                <a:ea typeface="+mn-lt"/>
                <a:cs typeface="+mn-lt"/>
              </a:rPr>
              <a:t>pandas</a:t>
            </a:r>
            <a:endParaRPr lang="en-US" sz="2600">
              <a:cs typeface="Calibri"/>
            </a:endParaRPr>
          </a:p>
          <a:p>
            <a:r>
              <a:rPr lang="en-US" sz="2600" err="1">
                <a:ea typeface="+mn-lt"/>
                <a:cs typeface="+mn-lt"/>
              </a:rPr>
              <a:t>numpy</a:t>
            </a:r>
            <a:endParaRPr lang="en-US" sz="2600" err="1">
              <a:cs typeface="Calibri"/>
            </a:endParaRPr>
          </a:p>
          <a:p>
            <a:r>
              <a:rPr lang="en-US" sz="2600" err="1">
                <a:ea typeface="+mn-lt"/>
                <a:cs typeface="+mn-lt"/>
              </a:rPr>
              <a:t>scipy</a:t>
            </a:r>
            <a:endParaRPr lang="en-US" sz="2600" err="1">
              <a:cs typeface="Calibri"/>
            </a:endParaRPr>
          </a:p>
          <a:p>
            <a:r>
              <a:rPr lang="en-US" sz="2600">
                <a:ea typeface="+mn-lt"/>
                <a:cs typeface="+mn-lt"/>
              </a:rPr>
              <a:t>scikit-learn</a:t>
            </a:r>
            <a:endParaRPr lang="en-US" sz="2600">
              <a:cs typeface="Calibri"/>
            </a:endParaRPr>
          </a:p>
          <a:p>
            <a:r>
              <a:rPr lang="en-US" sz="2600">
                <a:ea typeface="+mn-lt"/>
                <a:cs typeface="+mn-lt"/>
              </a:rPr>
              <a:t>matplotlib</a:t>
            </a:r>
            <a:endParaRPr lang="en-US" sz="2600">
              <a:cs typeface="Calibri"/>
            </a:endParaRPr>
          </a:p>
          <a:p>
            <a:r>
              <a:rPr lang="en-US" sz="2600">
                <a:ea typeface="+mn-lt"/>
                <a:cs typeface="+mn-lt"/>
              </a:rPr>
              <a:t>GIT</a:t>
            </a:r>
            <a:endParaRPr lang="en-US" sz="2600">
              <a:cs typeface="Calibri"/>
            </a:endParaRPr>
          </a:p>
          <a:p>
            <a:r>
              <a:rPr lang="en-US" sz="2600" err="1">
                <a:ea typeface="+mn-lt"/>
                <a:cs typeface="+mn-lt"/>
              </a:rPr>
              <a:t>Github</a:t>
            </a:r>
            <a:endParaRPr lang="en-US" sz="2600" err="1"/>
          </a:p>
          <a:p>
            <a:endParaRPr lang="en-US" sz="2600">
              <a:cs typeface="Calibri"/>
            </a:endParaRPr>
          </a:p>
        </p:txBody>
      </p:sp>
      <p:sp>
        <p:nvSpPr>
          <p:cNvPr id="41" name="Oval 4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Block Arc 4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Shape 4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7" name="Straight Connector 4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9" name="Freeform: Shape 4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1" name="Arc 5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75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E376F-AD52-43AB-93EB-32D58E3D496D}"/>
              </a:ext>
            </a:extLst>
          </p:cNvPr>
          <p:cNvSpPr>
            <a:spLocks noGrp="1"/>
          </p:cNvSpPr>
          <p:nvPr>
            <p:ph type="title"/>
          </p:nvPr>
        </p:nvSpPr>
        <p:spPr>
          <a:xfrm>
            <a:off x="793662" y="386930"/>
            <a:ext cx="10066122" cy="1298448"/>
          </a:xfrm>
        </p:spPr>
        <p:txBody>
          <a:bodyPr anchor="b">
            <a:normAutofit/>
          </a:bodyPr>
          <a:lstStyle/>
          <a:p>
            <a:r>
              <a:rPr lang="en-US" sz="4800" b="1"/>
              <a:t>WHY GIT &amp; GITHUB?</a:t>
            </a:r>
            <a:endParaRPr lang="en-US" sz="4800"/>
          </a:p>
          <a:p>
            <a:endParaRPr lang="en-US" sz="4800">
              <a:cs typeface="Calibri Light"/>
            </a:endParaRP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6FAC0F-7E72-490B-AD56-F7BB4DD1B42C}"/>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Git is a version control system that lets you manage and keep track of your source code history.</a:t>
            </a:r>
            <a:endParaRPr lang="en-US" sz="2000">
              <a:cs typeface="Calibri" panose="020F0502020204030204"/>
            </a:endParaRPr>
          </a:p>
          <a:p>
            <a:r>
              <a:rPr lang="en-US" sz="2000">
                <a:ea typeface="+mn-lt"/>
                <a:cs typeface="+mn-lt"/>
              </a:rPr>
              <a:t>GitHub is a cloud-based hosting service that lets you manage Git repositories. If you have open-source projects that use Git, then GitHub is designed to help you better manage them.</a:t>
            </a:r>
            <a:endParaRPr lang="en-US" sz="2000"/>
          </a:p>
          <a:p>
            <a:endParaRPr lang="en-US" sz="2000">
              <a:cs typeface="Calibri"/>
            </a:endParaRPr>
          </a:p>
        </p:txBody>
      </p:sp>
      <p:pic>
        <p:nvPicPr>
          <p:cNvPr id="4" name="Picture 4" descr="Logo, icon&#10;&#10;Description automatically generated">
            <a:extLst>
              <a:ext uri="{FF2B5EF4-FFF2-40B4-BE49-F238E27FC236}">
                <a16:creationId xmlns:a16="http://schemas.microsoft.com/office/drawing/2014/main" id="{238619FC-5963-4DD7-8763-3425C489B4B0}"/>
              </a:ext>
            </a:extLst>
          </p:cNvPr>
          <p:cNvPicPr>
            <a:picLocks noChangeAspect="1"/>
          </p:cNvPicPr>
          <p:nvPr/>
        </p:nvPicPr>
        <p:blipFill rotWithShape="1">
          <a:blip r:embed="rId2"/>
          <a:srcRect l="13846" r="13356" b="1"/>
          <a:stretch/>
        </p:blipFill>
        <p:spPr>
          <a:xfrm>
            <a:off x="5911532" y="2484255"/>
            <a:ext cx="5150277" cy="371424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98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0C82-0880-45D2-B8D4-A6D988CDE00E}"/>
              </a:ext>
            </a:extLst>
          </p:cNvPr>
          <p:cNvSpPr>
            <a:spLocks noGrp="1"/>
          </p:cNvSpPr>
          <p:nvPr>
            <p:ph type="title"/>
          </p:nvPr>
        </p:nvSpPr>
        <p:spPr>
          <a:xfrm>
            <a:off x="4965430" y="629268"/>
            <a:ext cx="6586491" cy="1286160"/>
          </a:xfrm>
        </p:spPr>
        <p:txBody>
          <a:bodyPr anchor="b">
            <a:normAutofit/>
          </a:bodyPr>
          <a:lstStyle/>
          <a:p>
            <a:r>
              <a:rPr lang="en-US">
                <a:cs typeface="Calibri Light"/>
              </a:rPr>
              <a:t>WHAT IS TK-INTER?</a:t>
            </a:r>
            <a:endParaRPr lang="en-US"/>
          </a:p>
        </p:txBody>
      </p:sp>
      <p:sp>
        <p:nvSpPr>
          <p:cNvPr id="3" name="Content Placeholder 2">
            <a:extLst>
              <a:ext uri="{FF2B5EF4-FFF2-40B4-BE49-F238E27FC236}">
                <a16:creationId xmlns:a16="http://schemas.microsoft.com/office/drawing/2014/main" id="{01133EB0-D0D3-40E0-98AC-B24CA895511C}"/>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Python offers multiple options for developing GUI (Graphical User Interface).Out of all the GUI methods, tkinter is the most commonly used method.It is a standard Python interface to the Tk GUI toolkit shipped with Python. Python with tkinter is the fastest and easiest way to create the GUI applications.Creating a GUI using tkinter is an easy task.</a:t>
            </a:r>
            <a:endParaRPr lang="en-US" sz="2000">
              <a:cs typeface="Calibri" panose="020F0502020204030204"/>
            </a:endParaRPr>
          </a:p>
          <a:p>
            <a:endParaRPr lang="en-US" sz="2000">
              <a:cs typeface="Calibri" panose="020F0502020204030204"/>
            </a:endParaRPr>
          </a:p>
          <a:p>
            <a:endParaRPr lang="en-US" sz="2000">
              <a:cs typeface="Calibri" panose="020F0502020204030204"/>
            </a:endParaRPr>
          </a:p>
        </p:txBody>
      </p:sp>
      <p:pic>
        <p:nvPicPr>
          <p:cNvPr id="4" name="Picture 4" descr="Logo&#10;&#10;Description automatically generated">
            <a:extLst>
              <a:ext uri="{FF2B5EF4-FFF2-40B4-BE49-F238E27FC236}">
                <a16:creationId xmlns:a16="http://schemas.microsoft.com/office/drawing/2014/main" id="{1E8DE73F-E9C2-4012-88CA-13908499F2EE}"/>
              </a:ext>
            </a:extLst>
          </p:cNvPr>
          <p:cNvPicPr>
            <a:picLocks noChangeAspect="1"/>
          </p:cNvPicPr>
          <p:nvPr/>
        </p:nvPicPr>
        <p:blipFill rotWithShape="1">
          <a:blip r:embed="rId2"/>
          <a:srcRect l="15225" r="8613"/>
          <a:stretch/>
        </p:blipFill>
        <p:spPr>
          <a:xfrm>
            <a:off x="20" y="10"/>
            <a:ext cx="4635571" cy="6857990"/>
          </a:xfrm>
          <a:prstGeom prst="rect">
            <a:avLst/>
          </a:prstGeom>
          <a:effectLst/>
        </p:spPr>
      </p:pic>
      <p:cxnSp>
        <p:nvCxnSpPr>
          <p:cNvPr id="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C5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431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247C-13A1-4026-8046-13605832ED8B}"/>
              </a:ext>
            </a:extLst>
          </p:cNvPr>
          <p:cNvSpPr>
            <a:spLocks noGrp="1"/>
          </p:cNvSpPr>
          <p:nvPr>
            <p:ph type="title"/>
          </p:nvPr>
        </p:nvSpPr>
        <p:spPr/>
        <p:txBody>
          <a:bodyPr/>
          <a:lstStyle/>
          <a:p>
            <a:r>
              <a:rPr lang="en-US" dirty="0">
                <a:cs typeface="Calibri Light"/>
              </a:rPr>
              <a:t>DATA ANALYTICS LIFECYCLE</a:t>
            </a:r>
            <a:endParaRPr lang="en-US" dirty="0"/>
          </a:p>
        </p:txBody>
      </p:sp>
      <p:pic>
        <p:nvPicPr>
          <p:cNvPr id="4" name="Picture 4" descr="Diagram&#10;&#10;Description automatically generated">
            <a:extLst>
              <a:ext uri="{FF2B5EF4-FFF2-40B4-BE49-F238E27FC236}">
                <a16:creationId xmlns:a16="http://schemas.microsoft.com/office/drawing/2014/main" id="{8275BA59-1C06-4A41-9EF6-16FB2DDA08D0}"/>
              </a:ext>
            </a:extLst>
          </p:cNvPr>
          <p:cNvPicPr>
            <a:picLocks noGrp="1" noChangeAspect="1"/>
          </p:cNvPicPr>
          <p:nvPr>
            <p:ph idx="1"/>
          </p:nvPr>
        </p:nvPicPr>
        <p:blipFill>
          <a:blip r:embed="rId2"/>
          <a:stretch>
            <a:fillRect/>
          </a:stretch>
        </p:blipFill>
        <p:spPr>
          <a:xfrm>
            <a:off x="2601743" y="1825625"/>
            <a:ext cx="6988513" cy="4351338"/>
          </a:xfrm>
        </p:spPr>
      </p:pic>
    </p:spTree>
    <p:extLst>
      <p:ext uri="{BB962C8B-B14F-4D97-AF65-F5344CB8AC3E}">
        <p14:creationId xmlns:p14="http://schemas.microsoft.com/office/powerpoint/2010/main" val="142777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C6DA4-5C95-4C36-BDF2-08A1385CD22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200" b="1" kern="1200">
                <a:solidFill>
                  <a:schemeClr val="tx1"/>
                </a:solidFill>
                <a:latin typeface="+mj-lt"/>
                <a:ea typeface="+mj-ea"/>
                <a:cs typeface="+mj-cs"/>
              </a:rPr>
              <a:t>Building a Recommendation Engine With Collaborative Filtering</a:t>
            </a:r>
            <a:endParaRPr lang="en-US" sz="4200" kern="1200">
              <a:solidFill>
                <a:schemeClr val="tx1"/>
              </a:solidFill>
              <a:latin typeface="+mj-lt"/>
              <a:ea typeface="+mj-ea"/>
              <a:cs typeface="+mj-cs"/>
            </a:endParaRPr>
          </a:p>
          <a:p>
            <a:endParaRPr lang="en-US" sz="4200" kern="1200">
              <a:solidFill>
                <a:schemeClr val="tx1"/>
              </a:solidFill>
              <a:latin typeface="+mj-lt"/>
              <a:ea typeface="+mj-ea"/>
              <a:cs typeface="+mj-cs"/>
            </a:endParaRPr>
          </a:p>
        </p:txBody>
      </p:sp>
      <p:sp>
        <p:nvSpPr>
          <p:cNvPr id="21"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6" descr="Filter">
            <a:extLst>
              <a:ext uri="{FF2B5EF4-FFF2-40B4-BE49-F238E27FC236}">
                <a16:creationId xmlns:a16="http://schemas.microsoft.com/office/drawing/2014/main" id="{0A051165-B55F-4528-B8B5-59A0195985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65226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6D5082-39AF-4110-9602-288AB21624B5}"/>
              </a:ext>
            </a:extLst>
          </p:cNvPr>
          <p:cNvSpPr>
            <a:spLocks noGrp="1"/>
          </p:cNvSpPr>
          <p:nvPr>
            <p:ph type="title"/>
          </p:nvPr>
        </p:nvSpPr>
        <p:spPr>
          <a:xfrm>
            <a:off x="589560" y="856180"/>
            <a:ext cx="4560584" cy="1128068"/>
          </a:xfrm>
        </p:spPr>
        <p:txBody>
          <a:bodyPr anchor="ctr">
            <a:normAutofit/>
          </a:bodyPr>
          <a:lstStyle/>
          <a:p>
            <a:r>
              <a:rPr lang="en-US" sz="3700">
                <a:cs typeface="Calibri Light"/>
              </a:rPr>
              <a:t>COLLABORATIVE FILTERING</a:t>
            </a:r>
            <a:endParaRPr lang="en-US" sz="37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C0BDAE-5017-4F2F-98BD-26EB910124A7}"/>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ea typeface="+mn-lt"/>
                <a:cs typeface="+mn-lt"/>
              </a:rPr>
              <a:t> Collaborative filtering is a family of algorithms where there are multiple ways to find similar users or items and multiple ways to calculate rating based on ratings of similar users. Depending on the choices you make, you end up with a type of collaborative filtering approach.</a:t>
            </a:r>
          </a:p>
          <a:p>
            <a:endParaRPr lang="en-US" sz="20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food, drawing&#10;&#10;Description automatically generated">
            <a:extLst>
              <a:ext uri="{FF2B5EF4-FFF2-40B4-BE49-F238E27FC236}">
                <a16:creationId xmlns:a16="http://schemas.microsoft.com/office/drawing/2014/main" id="{3327E876-7F37-4D31-94E6-5722EE834170}"/>
              </a:ext>
            </a:extLst>
          </p:cNvPr>
          <p:cNvPicPr>
            <a:picLocks noChangeAspect="1"/>
          </p:cNvPicPr>
          <p:nvPr/>
        </p:nvPicPr>
        <p:blipFill rotWithShape="1">
          <a:blip r:embed="rId2"/>
          <a:srcRect l="1421" r="4707" b="3"/>
          <a:stretch/>
        </p:blipFill>
        <p:spPr>
          <a:xfrm>
            <a:off x="5977788" y="799352"/>
            <a:ext cx="5425410" cy="5259296"/>
          </a:xfrm>
          <a:prstGeom prst="rect">
            <a:avLst/>
          </a:prstGeom>
        </p:spPr>
      </p:pic>
    </p:spTree>
    <p:extLst>
      <p:ext uri="{BB962C8B-B14F-4D97-AF65-F5344CB8AC3E}">
        <p14:creationId xmlns:p14="http://schemas.microsoft.com/office/powerpoint/2010/main" val="22416340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MACHINE LEARNING PROJECT</vt:lpstr>
      <vt:lpstr>TEAM MEMBERS</vt:lpstr>
      <vt:lpstr>WHAT IS THIS PROJECT? </vt:lpstr>
      <vt:lpstr>DEPENDENCIES </vt:lpstr>
      <vt:lpstr>WHY GIT &amp; GITHUB? </vt:lpstr>
      <vt:lpstr>WHAT IS TK-INTER?</vt:lpstr>
      <vt:lpstr>DATA ANALYTICS LIFECYCLE</vt:lpstr>
      <vt:lpstr>Building a Recommendation Engine With Collaborative Filtering </vt:lpstr>
      <vt:lpstr>COLLABORATIVE FILTERING</vt:lpstr>
      <vt:lpstr>DATASET DESCRIPTION</vt:lpstr>
      <vt:lpstr>DETAILS ABOUT DATASET</vt:lpstr>
      <vt:lpstr>MATRIX EXPLANATION</vt:lpstr>
      <vt:lpstr>DATA EXPLORATION</vt:lpstr>
      <vt:lpstr>RELATED WORK</vt:lpstr>
      <vt:lpstr>DATA EXPLORATION</vt:lpstr>
      <vt:lpstr>TO BE DONE</vt:lpstr>
      <vt:lpstr>TO BE DONE</vt:lpstr>
      <vt:lpstr>TO BE DONE</vt:lpstr>
      <vt:lpstr>MODEL PLANNING</vt:lpstr>
      <vt:lpstr>RESHAPING</vt:lpstr>
      <vt:lpstr>COVERTING DATAFRAME OF MOVIE FEATURES TO SCIPY SPARSE MATRIX</vt:lpstr>
      <vt:lpstr>K-NN MODEL</vt:lpstr>
      <vt:lpstr>IMPLEMENTING K-NN</vt:lpstr>
      <vt:lpstr>TO BE DONE</vt:lpstr>
      <vt:lpstr>TKinter Module</vt:lpstr>
      <vt:lpstr>Related Screenshots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519</cp:revision>
  <dcterms:created xsi:type="dcterms:W3CDTF">2020-11-10T10:47:56Z</dcterms:created>
  <dcterms:modified xsi:type="dcterms:W3CDTF">2020-12-06T10:22:08Z</dcterms:modified>
</cp:coreProperties>
</file>